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theme/theme1.xml" ContentType="application/vnd.openxmlformats-officedocument.theme+xml"/>
  <Override PartName="/ppt/theme/theme3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3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4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5.xml" ContentType="application/vnd.openxmlformats-officedocument.presentationml.tags+xml"/>
  <Override PartName="/ppt/tags/tag16.xml" ContentType="application/vnd.openxmlformats-officedocument.presentationml.tags+xml"/>
  <Override PartName="/docProps/core.xml" ContentType="application/vnd.openxmlformats-package.core-propertie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33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docProps/custom.xml" ContentType="application/vnd.openxmlformats-officedocument.custom-properties+xml"/>
  <Override PartName="/ppt/tags/tag15.xml" ContentType="application/vnd.openxmlformats-officedocument.presentationml.tags+xml"/>
  <Override PartName="/ppt/tags/tag17.xml" ContentType="application/vnd.openxmlformats-officedocument.presentationml.tags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56" r:id="rId2"/>
    <p:sldId id="348" r:id="rId3"/>
    <p:sldId id="263" r:id="rId4"/>
    <p:sldId id="264" r:id="rId5"/>
    <p:sldId id="265" r:id="rId6"/>
    <p:sldId id="275" r:id="rId7"/>
    <p:sldId id="277" r:id="rId8"/>
    <p:sldId id="278" r:id="rId9"/>
    <p:sldId id="375" r:id="rId10"/>
    <p:sldId id="288" r:id="rId11"/>
    <p:sldId id="287" r:id="rId12"/>
    <p:sldId id="361" r:id="rId13"/>
    <p:sldId id="286" r:id="rId14"/>
    <p:sldId id="318" r:id="rId15"/>
    <p:sldId id="373" r:id="rId16"/>
    <p:sldId id="339" r:id="rId17"/>
    <p:sldId id="340" r:id="rId18"/>
    <p:sldId id="367" r:id="rId19"/>
    <p:sldId id="341" r:id="rId20"/>
    <p:sldId id="366" r:id="rId21"/>
    <p:sldId id="344" r:id="rId22"/>
    <p:sldId id="303" r:id="rId23"/>
    <p:sldId id="346" r:id="rId24"/>
  </p:sldIdLst>
  <p:sldSz cx="12192000" cy="6858000"/>
  <p:notesSz cx="6858000" cy="9144000"/>
  <p:custDataLst>
    <p:tags r:id="rId27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2" userDrawn="1">
          <p15:clr>
            <a:srgbClr val="A4A3A4"/>
          </p15:clr>
        </p15:guide>
        <p15:guide id="2" pos="212" userDrawn="1">
          <p15:clr>
            <a:srgbClr val="A4A3A4"/>
          </p15:clr>
        </p15:guide>
        <p15:guide id="3" orient="horz" pos="4088" userDrawn="1">
          <p15:clr>
            <a:srgbClr val="A4A3A4"/>
          </p15:clr>
        </p15:guide>
        <p15:guide id="4" pos="7468" userDrawn="1">
          <p15:clr>
            <a:srgbClr val="A4A3A4"/>
          </p15:clr>
        </p15:guide>
        <p15:guide id="5" pos="325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llum McMenamin" initials="CM" lastIdx="42" clrIdx="0">
    <p:extLst>
      <p:ext uri="{19B8F6BF-5375-455C-9EA6-DF929625EA0E}">
        <p15:presenceInfo xmlns:p15="http://schemas.microsoft.com/office/powerpoint/2012/main" userId="S::Callum.McMenamin003@msd.govt.nz::215a9a50-baee-45d9-b669-7c77f8d9086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5757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04" autoAdjust="0"/>
    <p:restoredTop sz="94598" autoAdjust="0"/>
  </p:normalViewPr>
  <p:slideViewPr>
    <p:cSldViewPr>
      <p:cViewPr varScale="1">
        <p:scale>
          <a:sx n="108" d="100"/>
          <a:sy n="108" d="100"/>
        </p:scale>
        <p:origin x="702" y="96"/>
      </p:cViewPr>
      <p:guideLst>
        <p:guide orient="horz" pos="232"/>
        <p:guide pos="212"/>
        <p:guide orient="horz" pos="4088"/>
        <p:guide pos="7468"/>
        <p:guide pos="325"/>
      </p:guideLst>
    </p:cSldViewPr>
  </p:slideViewPr>
  <p:outlineViewPr>
    <p:cViewPr>
      <p:scale>
        <a:sx n="33" d="100"/>
        <a:sy n="33" d="100"/>
      </p:scale>
      <p:origin x="0" y="-13402"/>
    </p:cViewPr>
  </p:outlineViewPr>
  <p:notesTextViewPr>
    <p:cViewPr>
      <p:scale>
        <a:sx n="1" d="1"/>
        <a:sy n="1" d="1"/>
      </p:scale>
      <p:origin x="0" y="0"/>
    </p:cViewPr>
  </p:notesTextViewPr>
  <p:gridSpacing cx="180000" cy="1800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customXml" Target="../customXml/item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33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commentAuthors" Target="commentAuthors.xml"/><Relationship Id="rId36" Type="http://schemas.openxmlformats.org/officeDocument/2006/relationships/customXml" Target="../customXml/item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gs" Target="tags/tag1.xml"/><Relationship Id="rId30" Type="http://schemas.openxmlformats.org/officeDocument/2006/relationships/viewProps" Target="viewProps.xml"/><Relationship Id="rId35" Type="http://schemas.openxmlformats.org/officeDocument/2006/relationships/customXml" Target="../customXml/item3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FAC6344A-F3D2-4891-BDBF-282C322A783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ECA2FC7-2F4D-4808-B543-7BF0070DAA0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15CDB2-059F-4FB0-AD37-C8B7B5A577AA}" type="datetimeFigureOut">
              <a:rPr lang="en-NZ" smtClean="0"/>
              <a:t>21/09/2022</a:t>
            </a:fld>
            <a:endParaRPr lang="en-NZ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D403D5F-6211-4CBB-B276-8B0128298E8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E80BC0C-5E2B-4050-85BF-42ACB768098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E28247-ED69-4505-B3CB-00ABCF372F1D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901153192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88D43B-4F15-4F8B-B173-B1CB79E42584}" type="datetimeFigureOut">
              <a:rPr lang="en-NZ" smtClean="0"/>
              <a:t>21/09/2022</a:t>
            </a:fld>
            <a:endParaRPr lang="en-N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N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A78D29-D467-4156-B574-8B1EDF31981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159600195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A78D29-D467-4156-B574-8B1EDF319810}" type="slidenum">
              <a:rPr lang="en-NZ" smtClean="0"/>
              <a:t>16</a:t>
            </a:fld>
            <a:endParaRPr lang="en-NZ"/>
          </a:p>
        </p:txBody>
      </p:sp>
      <p:sp>
        <p:nvSpPr>
          <p:cNvPr id="5" name="Header Placeholder 4">
            <a:extLst>
              <a:ext uri="{FF2B5EF4-FFF2-40B4-BE49-F238E27FC236}">
                <a16:creationId xmlns:a16="http://schemas.microsoft.com/office/drawing/2014/main" id="{97B378F9-E4F2-44D6-AB7E-395A93938A5B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2883897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2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4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5.xml"/><Relationship Id="rId4" Type="http://schemas.openxmlformats.org/officeDocument/2006/relationships/image" Target="../media/image2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6.xml"/><Relationship Id="rId4" Type="http://schemas.openxmlformats.org/officeDocument/2006/relationships/image" Target="../media/image2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7.xml"/><Relationship Id="rId4" Type="http://schemas.openxmlformats.org/officeDocument/2006/relationships/image" Target="../media/image2.png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8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9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0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307339CC-E0D8-486B-A9B7-687A26E171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6550" y="213359"/>
            <a:ext cx="11518900" cy="875641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r>
              <a:rPr lang="en-NZ" b="1" dirty="0">
                <a:latin typeface="Verdana" panose="020B0604030504040204" pitchFamily="34" charset="0"/>
                <a:ea typeface="Verdana" panose="020B0604030504040204" pitchFamily="34" charset="0"/>
              </a:rPr>
              <a:t>Slide title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7DEC1AD5-183A-4DE8-898D-72E195478AD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36550" y="1089025"/>
            <a:ext cx="11518900" cy="5403850"/>
          </a:xfrm>
          <a:prstGeom prst="rect">
            <a:avLst/>
          </a:prstGeom>
        </p:spPr>
        <p:txBody>
          <a:bodyPr/>
          <a:lstStyle>
            <a:lvl1pPr>
              <a:lnSpc>
                <a:spcPct val="130000"/>
              </a:lnSpc>
              <a:spcBef>
                <a:spcPts val="1000"/>
              </a:spcBef>
              <a:spcAft>
                <a:spcPts val="1200"/>
              </a:spcAft>
              <a:defRPr/>
            </a:lvl1pPr>
            <a:lvl2pPr>
              <a:lnSpc>
                <a:spcPct val="130000"/>
              </a:lnSpc>
              <a:spcBef>
                <a:spcPts val="1000"/>
              </a:spcBef>
              <a:spcAft>
                <a:spcPts val="1200"/>
              </a:spcAft>
              <a:defRPr/>
            </a:lvl2pPr>
            <a:lvl3pPr>
              <a:lnSpc>
                <a:spcPct val="130000"/>
              </a:lnSpc>
              <a:spcBef>
                <a:spcPts val="1000"/>
              </a:spcBef>
              <a:spcAft>
                <a:spcPts val="1200"/>
              </a:spcAft>
              <a:defRPr/>
            </a:lvl3pPr>
            <a:lvl4pPr>
              <a:lnSpc>
                <a:spcPct val="130000"/>
              </a:lnSpc>
              <a:spcBef>
                <a:spcPts val="1000"/>
              </a:spcBef>
              <a:spcAft>
                <a:spcPts val="1200"/>
              </a:spcAft>
              <a:defRPr/>
            </a:lvl4pPr>
            <a:lvl5pPr>
              <a:lnSpc>
                <a:spcPct val="130000"/>
              </a:lnSpc>
              <a:spcBef>
                <a:spcPts val="1000"/>
              </a:spcBef>
              <a:spcAft>
                <a:spcPts val="1200"/>
              </a:spcAft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N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196209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12" userDrawn="1">
          <p15:clr>
            <a:srgbClr val="FBAE40"/>
          </p15:clr>
        </p15:guide>
        <p15:guide id="2" pos="7468" userDrawn="1">
          <p15:clr>
            <a:srgbClr val="FBAE40"/>
          </p15:clr>
        </p15:guide>
        <p15:guide id="3" orient="horz" pos="232" userDrawn="1">
          <p15:clr>
            <a:srgbClr val="FBAE40"/>
          </p15:clr>
        </p15:guide>
        <p15:guide id="4" orient="horz" pos="4088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D81B5C-3D9A-45DD-BF2B-6502222972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479C6CD-94B1-4489-89F8-7BC2D27C30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D62353-440C-4DBC-B903-FA9F54AAF0E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E14F73-8C9B-4C5E-A11E-9CD3F49B00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NZ"/>
              <a:t>DDEWG Meeting 06/10/22 - Paper 5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74D06B-224A-4487-ADFA-036414427B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CD52381-221A-4F94-81C7-DE0382DB609C}" type="slidenum">
              <a:rPr lang="en-NZ" smtClean="0"/>
              <a:t>‹#›</a:t>
            </a:fld>
            <a:endParaRPr lang="en-NZ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166115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77DCE8D-8C19-4ED7-9521-32682934A87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167189F-216E-4BDC-AE32-604F0C58C0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A7F0F7-4AB9-496A-8BD1-267BF9748F1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DCE88F-D93A-4A23-A1C0-D56F47A9C2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NZ"/>
              <a:t>DDEWG Meeting 06/10/22 - Paper 5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3BF90C-F501-4309-B56A-D60C99A22B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CD52381-221A-4F94-81C7-DE0382DB609C}" type="slidenum">
              <a:rPr lang="en-NZ" smtClean="0"/>
              <a:t>‹#›</a:t>
            </a:fld>
            <a:endParaRPr lang="en-NZ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948291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duct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>
            <a:extLst>
              <a:ext uri="{FF2B5EF4-FFF2-40B4-BE49-F238E27FC236}">
                <a16:creationId xmlns:a16="http://schemas.microsoft.com/office/drawing/2014/main" id="{6DCF8AF3-696C-4260-B271-FBCAAB9607A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36550" y="2529000"/>
            <a:ext cx="11518900" cy="720000"/>
          </a:xfrm>
          <a:prstGeom prst="rect">
            <a:avLst/>
          </a:prstGeom>
        </p:spPr>
        <p:txBody>
          <a:bodyPr anchor="b"/>
          <a:lstStyle>
            <a:lvl1pPr>
              <a:lnSpc>
                <a:spcPct val="130000"/>
              </a:lnSpc>
              <a:defRPr/>
            </a:lvl1pPr>
          </a:lstStyle>
          <a:p>
            <a:r>
              <a:rPr lang="en-NZ" b="1" dirty="0">
                <a:latin typeface="Verdana" panose="020B0604030504040204" pitchFamily="34" charset="0"/>
                <a:ea typeface="Verdana" panose="020B0604030504040204" pitchFamily="34" charset="0"/>
              </a:rPr>
              <a:t>Slide title</a:t>
            </a:r>
          </a:p>
        </p:txBody>
      </p:sp>
      <p:sp>
        <p:nvSpPr>
          <p:cNvPr id="13" name="Text Placeholder 11">
            <a:extLst>
              <a:ext uri="{FF2B5EF4-FFF2-40B4-BE49-F238E27FC236}">
                <a16:creationId xmlns:a16="http://schemas.microsoft.com/office/drawing/2014/main" id="{5EB72258-4F26-46FA-B21A-C40733AB0F5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36550" y="3428999"/>
            <a:ext cx="11518900" cy="3063875"/>
          </a:xfrm>
          <a:prstGeom prst="rect">
            <a:avLst/>
          </a:prstGeom>
        </p:spPr>
        <p:txBody>
          <a:bodyPr/>
          <a:lstStyle>
            <a:lvl1pPr>
              <a:lnSpc>
                <a:spcPct val="130000"/>
              </a:lnSpc>
              <a:defRPr/>
            </a:lvl1pPr>
            <a:lvl2pPr>
              <a:lnSpc>
                <a:spcPct val="130000"/>
              </a:lnSpc>
              <a:defRPr/>
            </a:lvl2pPr>
            <a:lvl3pPr>
              <a:lnSpc>
                <a:spcPct val="130000"/>
              </a:lnSpc>
              <a:defRPr/>
            </a:lvl3pPr>
            <a:lvl4pPr>
              <a:lnSpc>
                <a:spcPct val="130000"/>
              </a:lnSpc>
              <a:defRPr/>
            </a:lvl4pPr>
            <a:lvl5pPr>
              <a:lnSpc>
                <a:spcPct val="130000"/>
              </a:lnSpc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N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11359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nne Hawker intr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505F8720-C9AE-4903-BF7E-35C1D7C1C0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6550" y="2529000"/>
            <a:ext cx="11518900" cy="720000"/>
          </a:xfrm>
          <a:prstGeom prst="rect">
            <a:avLst/>
          </a:prstGeom>
        </p:spPr>
        <p:txBody>
          <a:bodyPr/>
          <a:lstStyle/>
          <a:p>
            <a:r>
              <a:rPr lang="en-NZ" b="1" dirty="0"/>
              <a:t>Anne Hawker</a:t>
            </a: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19837FCF-1915-4930-BA20-41EFE9F27AA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36550" y="3428999"/>
            <a:ext cx="11518900" cy="3063875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en-NZ" dirty="0"/>
              <a:t>Principal Disability Advisor</a:t>
            </a:r>
          </a:p>
          <a:p>
            <a:pPr marL="0" indent="0">
              <a:buNone/>
            </a:pPr>
            <a:r>
              <a:rPr lang="en-NZ" dirty="0"/>
              <a:t>Ministry of Social Development | Te Manatū Whakahiato Ora</a:t>
            </a:r>
          </a:p>
        </p:txBody>
      </p:sp>
      <p:pic>
        <p:nvPicPr>
          <p:cNvPr id="10" name="Picture 9" descr="Ministry of Social Development / Te Manatū Whakahiato Ora logo">
            <a:extLst>
              <a:ext uri="{FF2B5EF4-FFF2-40B4-BE49-F238E27FC236}">
                <a16:creationId xmlns:a16="http://schemas.microsoft.com/office/drawing/2014/main" id="{1D2E2173-14FF-4C24-87B5-FC3B2C08A5A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000" y="5658703"/>
            <a:ext cx="3598782" cy="830997"/>
          </a:xfrm>
          <a:prstGeom prst="rect">
            <a:avLst/>
          </a:prstGeom>
        </p:spPr>
      </p:pic>
      <p:pic>
        <p:nvPicPr>
          <p:cNvPr id="11" name="Picture 10" descr="Te Kāwanatanga o Aotearoa / New Zealand Government logo">
            <a:extLst>
              <a:ext uri="{FF2B5EF4-FFF2-40B4-BE49-F238E27FC236}">
                <a16:creationId xmlns:a16="http://schemas.microsoft.com/office/drawing/2014/main" id="{D44BE8EC-BAC8-478A-BD21-94E96E20CEC1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7920027" y="5776620"/>
            <a:ext cx="3960640" cy="658076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955384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llum McMenamin intr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0F73E98A-A992-45FA-8542-AB153C589F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6550" y="2529000"/>
            <a:ext cx="11518900" cy="720000"/>
          </a:xfrm>
          <a:prstGeom prst="rect">
            <a:avLst/>
          </a:prstGeom>
        </p:spPr>
        <p:txBody>
          <a:bodyPr/>
          <a:lstStyle/>
          <a:p>
            <a:r>
              <a:rPr lang="en-NZ" b="1" dirty="0"/>
              <a:t>Callum McMenamin</a:t>
            </a:r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1A6CD036-9AB5-44FA-B41B-233ECDC4B07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36550" y="3428999"/>
            <a:ext cx="11518900" cy="3063875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en-NZ" dirty="0"/>
              <a:t>Business Analyst, Accessibility</a:t>
            </a:r>
          </a:p>
          <a:p>
            <a:pPr marL="0" indent="0">
              <a:buNone/>
            </a:pPr>
            <a:r>
              <a:rPr lang="en-NZ" dirty="0"/>
              <a:t>Ministry of Social Development | Te Manatū Whakahiato Ora</a:t>
            </a:r>
          </a:p>
        </p:txBody>
      </p:sp>
      <p:pic>
        <p:nvPicPr>
          <p:cNvPr id="12" name="Picture 11" descr="Ministry of Social Development / Te Manatū Whakahiato Ora logo">
            <a:extLst>
              <a:ext uri="{FF2B5EF4-FFF2-40B4-BE49-F238E27FC236}">
                <a16:creationId xmlns:a16="http://schemas.microsoft.com/office/drawing/2014/main" id="{8A74D777-D3FB-4781-AAF6-F1E348D4E46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000" y="5658703"/>
            <a:ext cx="3598782" cy="830997"/>
          </a:xfrm>
          <a:prstGeom prst="rect">
            <a:avLst/>
          </a:prstGeom>
        </p:spPr>
      </p:pic>
      <p:pic>
        <p:nvPicPr>
          <p:cNvPr id="13" name="Picture 12" descr="Te Kāwanatanga o Aotearoa / New Zealand Government logo">
            <a:extLst>
              <a:ext uri="{FF2B5EF4-FFF2-40B4-BE49-F238E27FC236}">
                <a16:creationId xmlns:a16="http://schemas.microsoft.com/office/drawing/2014/main" id="{7BF03073-8720-4E88-A020-735D92D7CC1E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7920027" y="5776620"/>
            <a:ext cx="3960640" cy="658076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8214290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AC55CE61-09A3-4731-AEE9-ED53CD3767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6550" y="2529000"/>
            <a:ext cx="11518900" cy="720000"/>
          </a:xfrm>
          <a:prstGeom prst="rect">
            <a:avLst/>
          </a:prstGeom>
        </p:spPr>
        <p:txBody>
          <a:bodyPr/>
          <a:lstStyle/>
          <a:p>
            <a:r>
              <a:rPr lang="en-NZ" b="1" dirty="0"/>
              <a:t>Jason Kiss</a:t>
            </a:r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66168DF1-E5A1-4DD7-B16E-A534D03B54D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36550" y="3428999"/>
            <a:ext cx="11518900" cy="3063875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en-NZ" dirty="0"/>
              <a:t>Web Standards Consultant</a:t>
            </a:r>
          </a:p>
          <a:p>
            <a:pPr marL="0" indent="0">
              <a:buNone/>
            </a:pPr>
            <a:r>
              <a:rPr lang="en-NZ" dirty="0"/>
              <a:t>Te Tari Taiwhenua | Department of Internal Affairs</a:t>
            </a:r>
          </a:p>
        </p:txBody>
      </p:sp>
      <p:pic>
        <p:nvPicPr>
          <p:cNvPr id="8" name="Picture 2" descr="Te Tari Taiwhenua / Internal Affairs logo">
            <a:extLst>
              <a:ext uri="{FF2B5EF4-FFF2-40B4-BE49-F238E27FC236}">
                <a16:creationId xmlns:a16="http://schemas.microsoft.com/office/drawing/2014/main" id="{FD0C2EE7-FE40-4A9B-BA24-22C1F17D6A1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199" y="5644583"/>
            <a:ext cx="3191993" cy="8617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 descr="Te Kāwanatanga o Aotearoa / New Zealand Government logo">
            <a:extLst>
              <a:ext uri="{FF2B5EF4-FFF2-40B4-BE49-F238E27FC236}">
                <a16:creationId xmlns:a16="http://schemas.microsoft.com/office/drawing/2014/main" id="{BD7BBF41-2D50-4386-8A52-EE2E96634616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7920027" y="5776620"/>
            <a:ext cx="3960640" cy="658076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2234692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6AFE13-8008-49CC-8A1D-ACBAC3CD5B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E3A677-624B-49D0-83CB-B283DFFF8C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15E7D4-9013-417A-9BB6-C1ED7B6EEDD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B33CF1-2885-4F9F-8B09-77B5EC08AB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NZ"/>
              <a:t>DDEWG Meeting 06/10/22 - Paper 5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FF6992-5867-4A7C-9345-2C8A51F45E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CD52381-221A-4F94-81C7-DE0382DB609C}" type="slidenum">
              <a:rPr lang="en-NZ" smtClean="0"/>
              <a:t>‹#›</a:t>
            </a:fld>
            <a:endParaRPr lang="en-NZ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891048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BDF82C5-E54F-4D65-B9AE-AE808BE9D6A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NZ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EC4B6D6-BA7D-4359-9E09-404F09740B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NZ"/>
              <a:t>DDEWG Meeting 06/10/22 - Paper 5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527FEF3-9357-4A71-90BB-BB3C7070C4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CD52381-221A-4F94-81C7-DE0382DB609C}" type="slidenum">
              <a:rPr lang="en-NZ" smtClean="0"/>
              <a:t>‹#›</a:t>
            </a:fld>
            <a:endParaRPr lang="en-NZ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047381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32D943-6EC1-47EE-97C5-DA28652BC1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D74D12-3310-4548-8213-A3783408D5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5460FD4-28A0-4855-A34F-105CB2C1FC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1F89E3-8C0C-4B24-840A-2CE2AEE3B70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725043-3736-47DC-AA88-173116A8E9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NZ"/>
              <a:t>DDEWG Meeting 06/10/22 - Paper 5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E02E42-D1C5-4E7A-8979-7CDA77538B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CD52381-221A-4F94-81C7-DE0382DB609C}" type="slidenum">
              <a:rPr lang="en-NZ" smtClean="0"/>
              <a:t>‹#›</a:t>
            </a:fld>
            <a:endParaRPr lang="en-NZ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602351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976CC9-C4C1-4A95-8519-3132E905B1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A305117-EB1B-4F9D-8221-6ADA7942300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C941CC8-B622-429B-A055-A2C12AC457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711D58-736D-4934-87D0-220581105EF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68B4487-8503-4D78-9497-0606CE3BD0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NZ"/>
              <a:t>DDEWG Meeting 06/10/22 - Paper 5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B634F0D-BC6D-4107-89BF-497414003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CD52381-221A-4F94-81C7-DE0382DB609C}" type="slidenum">
              <a:rPr lang="en-NZ" smtClean="0"/>
              <a:t>‹#›</a:t>
            </a:fld>
            <a:endParaRPr lang="en-NZ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261496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2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custDataLst>
      <p:tags r:id="rId13"/>
    </p:custDataLst>
    <p:extLst>
      <p:ext uri="{BB962C8B-B14F-4D97-AF65-F5344CB8AC3E}">
        <p14:creationId xmlns:p14="http://schemas.microsoft.com/office/powerpoint/2010/main" val="24491448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1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4.xml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8.xml"/><Relationship Id="rId4" Type="http://schemas.openxmlformats.org/officeDocument/2006/relationships/image" Target="../media/image5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9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30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3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5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3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3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3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3">
            <a:extLst>
              <a:ext uri="{FF2B5EF4-FFF2-40B4-BE49-F238E27FC236}">
                <a16:creationId xmlns:a16="http://schemas.microsoft.com/office/drawing/2014/main" id="{B1FC6F61-54F2-488D-99E4-3BBA760A2CE7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93171" y="3206732"/>
            <a:ext cx="11509569" cy="1200329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NZ" sz="7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Disability Data Training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055454C-17CB-4F0B-A942-4EB5FFE04BF0}"/>
              </a:ext>
            </a:extLst>
          </p:cNvPr>
          <p:cNvSpPr txBox="1"/>
          <p:nvPr/>
        </p:nvSpPr>
        <p:spPr>
          <a:xfrm>
            <a:off x="283840" y="4410195"/>
            <a:ext cx="1150956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4800" dirty="0">
                <a:latin typeface="Verdana" panose="020B0604030504040204" pitchFamily="34" charset="0"/>
                <a:ea typeface="Verdana" panose="020B0604030504040204" pitchFamily="34" charset="0"/>
              </a:rPr>
              <a:t>All-of-Government Training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F4CF625E-BAF1-43F1-A591-D33975C346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6000" y="727964"/>
            <a:ext cx="2300694" cy="2161036"/>
          </a:xfrm>
          <a:prstGeom prst="rect">
            <a:avLst/>
          </a:prstGeom>
        </p:spPr>
      </p:pic>
      <p:pic>
        <p:nvPicPr>
          <p:cNvPr id="3" name="Picture 2" descr="Te Kāwanatanga o Aotearoa / New Zealand Government logo">
            <a:extLst>
              <a:ext uri="{FF2B5EF4-FFF2-40B4-BE49-F238E27FC236}">
                <a16:creationId xmlns:a16="http://schemas.microsoft.com/office/drawing/2014/main" id="{3B3573F4-6547-428C-B3F2-0D7B5EFDFE7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5924" y="5740719"/>
            <a:ext cx="4097837" cy="746035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758AA1B2-0B2A-4832-940E-38A9F356B162}"/>
              </a:ext>
            </a:extLst>
          </p:cNvPr>
          <p:cNvSpPr txBox="1"/>
          <p:nvPr/>
        </p:nvSpPr>
        <p:spPr>
          <a:xfrm>
            <a:off x="293171" y="189000"/>
            <a:ext cx="400282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2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DDEWG Meeting 06/10/22 – Paper 5  </a:t>
            </a:r>
            <a:endParaRPr lang="en-NZ" sz="12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472973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14192F-C833-4CA8-A7D6-B3058C6648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b="1" dirty="0"/>
              <a:t>Business case for collecting disability data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6987C0-35AB-4DB2-814A-A7F5E4DF706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0" indent="0">
              <a:buNone/>
            </a:pPr>
            <a:endParaRPr lang="en-NZ" dirty="0"/>
          </a:p>
        </p:txBody>
      </p:sp>
      <p:pic>
        <p:nvPicPr>
          <p:cNvPr id="8" name="Picture 7" descr="Te Kāwanatanga o Aotearoa / New Zealand Government logo">
            <a:extLst>
              <a:ext uri="{FF2B5EF4-FFF2-40B4-BE49-F238E27FC236}">
                <a16:creationId xmlns:a16="http://schemas.microsoft.com/office/drawing/2014/main" id="{D211D8C9-D6E1-4CBD-9617-509E877CA53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5924" y="5740719"/>
            <a:ext cx="4097837" cy="746035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4471979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95EFB9-77B6-47B5-8B67-4F165F2C89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Business case for accessibility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A7BB82-3C79-450B-B24A-6EFF7D427D0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N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663353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95EFB9-77B6-47B5-8B67-4F165F2C89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Business case for accessibility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A7BB82-3C79-450B-B24A-6EFF7D427D0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NZ" dirty="0"/>
              <a:t>Supports a diverse workforce</a:t>
            </a:r>
          </a:p>
          <a:p>
            <a:r>
              <a:rPr lang="en-NZ" dirty="0"/>
              <a:t>Signals an inclusive organisation</a:t>
            </a:r>
          </a:p>
          <a:p>
            <a:r>
              <a:rPr lang="en-NZ" dirty="0"/>
              <a:t>Reduces legal and reputational risk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527701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14192F-C833-4CA8-A7D6-B3058C6648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b="1" dirty="0"/>
              <a:t>Administrative and Survey data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6987C0-35AB-4DB2-814A-A7F5E4DF706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0" indent="0">
              <a:buNone/>
            </a:pPr>
            <a:endParaRPr lang="en-NZ" dirty="0"/>
          </a:p>
        </p:txBody>
      </p:sp>
      <p:pic>
        <p:nvPicPr>
          <p:cNvPr id="8" name="Picture 7" descr="Te Kāwanatanga o Aotearoa / New Zealand Government logo">
            <a:extLst>
              <a:ext uri="{FF2B5EF4-FFF2-40B4-BE49-F238E27FC236}">
                <a16:creationId xmlns:a16="http://schemas.microsoft.com/office/drawing/2014/main" id="{96BDF621-303B-462A-9DEA-4989902AFCA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5924" y="5740719"/>
            <a:ext cx="4097837" cy="746035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2817929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14192F-C833-4CA8-A7D6-B3058C6648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b="1" dirty="0"/>
              <a:t>Administrative data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6987C0-35AB-4DB2-814A-A7F5E4DF706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0" indent="0">
              <a:buNone/>
            </a:pPr>
            <a:endParaRPr lang="en-N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40157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14192F-C833-4CA8-A7D6-B3058C6648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b="1" dirty="0"/>
              <a:t>Survey data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6987C0-35AB-4DB2-814A-A7F5E4DF706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0" indent="0">
              <a:buNone/>
            </a:pPr>
            <a:endParaRPr lang="en-N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799925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14192F-C833-4CA8-A7D6-B3058C6648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b="1" dirty="0"/>
              <a:t>What can you do in your agency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6987C0-35AB-4DB2-814A-A7F5E4DF706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0" indent="0">
              <a:buNone/>
            </a:pPr>
            <a:endParaRPr lang="en-NZ" dirty="0"/>
          </a:p>
        </p:txBody>
      </p:sp>
      <p:pic>
        <p:nvPicPr>
          <p:cNvPr id="7" name="Picture 6" descr="Te Kāwanatanga o Aotearoa / New Zealand Government logo">
            <a:extLst>
              <a:ext uri="{FF2B5EF4-FFF2-40B4-BE49-F238E27FC236}">
                <a16:creationId xmlns:a16="http://schemas.microsoft.com/office/drawing/2014/main" id="{60BDD86F-59D9-478B-BF62-A77EB482D5A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5924" y="5740719"/>
            <a:ext cx="4097837" cy="746035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48985084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95EFB9-77B6-47B5-8B67-4F165F2C89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sz="3600" dirty="0"/>
              <a:t>Embedding disability data collection : leadership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A7BB82-3C79-450B-B24A-6EFF7D427D0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NZ" dirty="0"/>
              <a:t>Appoint a leadership team sponsor</a:t>
            </a:r>
          </a:p>
          <a:p>
            <a:r>
              <a:rPr lang="en-NZ" dirty="0"/>
              <a:t>Appoint a Data ‘Champion’</a:t>
            </a:r>
          </a:p>
          <a:p>
            <a:r>
              <a:rPr lang="en-NZ" dirty="0"/>
              <a:t>Develop a </a:t>
            </a:r>
            <a:r>
              <a:rPr lang="en-NZ" b="1" dirty="0"/>
              <a:t>resourced</a:t>
            </a:r>
            <a:r>
              <a:rPr lang="en-NZ" dirty="0"/>
              <a:t> 5-year action plan</a:t>
            </a:r>
          </a:p>
          <a:p>
            <a:r>
              <a:rPr lang="en-NZ" dirty="0"/>
              <a:t>Establish a governance group with the leadership team sponsor as the chair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1410280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95EFB9-77B6-47B5-8B67-4F165F2C89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Embedding accessibility: data projects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A7BB82-3C79-450B-B24A-6EFF7D427D0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0" indent="0">
              <a:spcAft>
                <a:spcPts val="0"/>
              </a:spcAft>
              <a:buNone/>
            </a:pPr>
            <a:endParaRPr lang="en-N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1594753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95EFB9-77B6-47B5-8B67-4F165F2C89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Embedding accessibility: educate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A7BB82-3C79-450B-B24A-6EFF7D427D0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NZ" dirty="0"/>
              <a:t>Identify the skills gap for data collection , and make an education plan to address it</a:t>
            </a:r>
          </a:p>
          <a:p>
            <a:r>
              <a:rPr lang="en-NZ" dirty="0"/>
              <a:t>Hire disability data experts and create a Disability Data Team</a:t>
            </a:r>
          </a:p>
          <a:p>
            <a:r>
              <a:rPr lang="en-NZ" dirty="0"/>
              <a:t>Embed disability data  into professional development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559688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18C99B-7358-4C53-9710-527D4BF940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Brought to you by: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CB9007-B095-4A86-970F-65D6F9D4096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0" indent="0">
              <a:buNone/>
            </a:pPr>
            <a:endParaRPr lang="en-NZ" sz="20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8371980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95EFB9-77B6-47B5-8B67-4F165F2C89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Embedding accessibility: educate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A7BB82-3C79-450B-B24A-6EFF7D427D0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NZ" dirty="0"/>
              <a:t>Other resources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2749716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95EFB9-77B6-47B5-8B67-4F165F2C89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Embedding accessibility: monitor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A7BB82-3C79-450B-B24A-6EFF7D427D0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NZ" dirty="0"/>
              <a:t>Establish a monitoring system where critical reports are monitored for the inclusion of disability data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4587694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14192F-C833-4CA8-A7D6-B3058C6648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b="1" dirty="0"/>
              <a:t>Resources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6987C0-35AB-4DB2-814A-A7F5E4DF706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0" indent="0">
              <a:buNone/>
            </a:pPr>
            <a:endParaRPr lang="en-NZ" dirty="0"/>
          </a:p>
        </p:txBody>
      </p:sp>
      <p:pic>
        <p:nvPicPr>
          <p:cNvPr id="5" name="Picture 4" descr="Te Kāwanatanga o Aotearoa / New Zealand Government logo">
            <a:extLst>
              <a:ext uri="{FF2B5EF4-FFF2-40B4-BE49-F238E27FC236}">
                <a16:creationId xmlns:a16="http://schemas.microsoft.com/office/drawing/2014/main" id="{3DC88ADF-6EAC-412D-B1FF-7CE7E4ECA7A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5924" y="5740719"/>
            <a:ext cx="4097837" cy="746035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4213495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18C99B-7358-4C53-9710-527D4BF940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Thank you for attending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FEF9121E-92E2-4026-8A80-B8C41D32FF9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36550" y="1089025"/>
            <a:ext cx="11518900" cy="5403850"/>
          </a:xfrm>
        </p:spPr>
        <p:txBody>
          <a:bodyPr/>
          <a:lstStyle/>
          <a:p>
            <a:pPr marL="0" indent="0">
              <a:buNone/>
            </a:pPr>
            <a:r>
              <a:rPr lang="en-NZ" dirty="0"/>
              <a:t>We’ll send you a post-training email with links to helpful resources and advice.</a:t>
            </a:r>
          </a:p>
          <a:p>
            <a:endParaRPr lang="en-N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146940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95EFB9-77B6-47B5-8B67-4F165F2C89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Today we will talk about: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A7BB82-3C79-450B-B24A-6EFF7D427D0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spcAft>
                <a:spcPts val="0"/>
              </a:spcAft>
            </a:pPr>
            <a:r>
              <a:rPr lang="en-NZ" sz="2400" dirty="0"/>
              <a:t>what is disability, and accessibility?</a:t>
            </a:r>
            <a:endParaRPr lang="en-NZ" sz="2400" dirty="0">
              <a:solidFill>
                <a:srgbClr val="00B050"/>
              </a:solidFill>
            </a:endParaRPr>
          </a:p>
          <a:p>
            <a:pPr>
              <a:spcAft>
                <a:spcPts val="0"/>
              </a:spcAft>
            </a:pPr>
            <a:r>
              <a:rPr lang="en-NZ" sz="2400" dirty="0"/>
              <a:t>why data matters to disabled people</a:t>
            </a:r>
            <a:endParaRPr lang="en-NZ" sz="2400" dirty="0">
              <a:solidFill>
                <a:srgbClr val="92D050"/>
              </a:solidFill>
            </a:endParaRPr>
          </a:p>
          <a:p>
            <a:pPr>
              <a:spcAft>
                <a:spcPts val="0"/>
              </a:spcAft>
            </a:pPr>
            <a:r>
              <a:rPr lang="en-NZ" sz="2400" dirty="0"/>
              <a:t>our right to be counted</a:t>
            </a:r>
          </a:p>
          <a:p>
            <a:pPr>
              <a:spcAft>
                <a:spcPts val="0"/>
              </a:spcAft>
            </a:pPr>
            <a:r>
              <a:rPr lang="en-NZ" sz="2400" dirty="0"/>
              <a:t>the business case for accessibility</a:t>
            </a:r>
          </a:p>
          <a:p>
            <a:pPr>
              <a:spcAft>
                <a:spcPts val="0"/>
              </a:spcAft>
            </a:pPr>
            <a:r>
              <a:rPr lang="en-NZ" sz="2400" dirty="0"/>
              <a:t>Administrative data and survey data – difference  </a:t>
            </a:r>
          </a:p>
          <a:p>
            <a:pPr>
              <a:spcAft>
                <a:spcPts val="0"/>
              </a:spcAft>
            </a:pPr>
            <a:r>
              <a:rPr lang="en-NZ" sz="2400" dirty="0"/>
              <a:t>Administrative data </a:t>
            </a:r>
          </a:p>
          <a:p>
            <a:pPr>
              <a:spcAft>
                <a:spcPts val="0"/>
              </a:spcAft>
            </a:pPr>
            <a:r>
              <a:rPr lang="en-NZ" sz="2400" dirty="0"/>
              <a:t>Survey data </a:t>
            </a:r>
          </a:p>
          <a:p>
            <a:pPr>
              <a:spcAft>
                <a:spcPts val="0"/>
              </a:spcAft>
            </a:pPr>
            <a:r>
              <a:rPr lang="en-NZ" sz="2400" dirty="0"/>
              <a:t>What you can do in your agency </a:t>
            </a:r>
          </a:p>
          <a:p>
            <a:pPr>
              <a:spcAft>
                <a:spcPts val="0"/>
              </a:spcAft>
            </a:pPr>
            <a:r>
              <a:rPr lang="en-NZ" sz="2400" dirty="0"/>
              <a:t>Resources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57949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14192F-C833-4CA8-A7D6-B3058C6648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b="1" dirty="0"/>
              <a:t>What is disability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6987C0-35AB-4DB2-814A-A7F5E4DF706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0" indent="0">
              <a:buNone/>
            </a:pPr>
            <a:endParaRPr lang="en-NZ" dirty="0"/>
          </a:p>
        </p:txBody>
      </p:sp>
      <p:pic>
        <p:nvPicPr>
          <p:cNvPr id="7" name="Picture 6" descr="Te Kāwanatanga o Aotearoa / New Zealand Government logo">
            <a:extLst>
              <a:ext uri="{FF2B5EF4-FFF2-40B4-BE49-F238E27FC236}">
                <a16:creationId xmlns:a16="http://schemas.microsoft.com/office/drawing/2014/main" id="{21D2F21F-4950-4B11-B248-35FC004C464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5924" y="5740719"/>
            <a:ext cx="4097837" cy="746035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5989497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18C99B-7358-4C53-9710-527D4BF940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What is disability?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E5BF6BC4-B7F0-41ED-B43B-CBDFCA5E1026}"/>
              </a:ext>
            </a:extLst>
          </p:cNvPr>
          <p:cNvSpPr txBox="1">
            <a:spLocks/>
          </p:cNvSpPr>
          <p:nvPr/>
        </p:nvSpPr>
        <p:spPr>
          <a:xfrm>
            <a:off x="336550" y="1089025"/>
            <a:ext cx="11518900" cy="540385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13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3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3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3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3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1200"/>
              </a:spcAft>
              <a:buNone/>
            </a:pPr>
            <a:r>
              <a:rPr lang="en-NZ" dirty="0"/>
              <a:t>‘Persons with disabilities include those who have long-term physical, mental, intellectual or sensory impairments which in interaction with various barriers may hinder their full and effective participation in society on an equal basis with others.’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en-NZ" sz="2000" dirty="0"/>
              <a:t>— Article 1 of the United Nations Convention on the Rights of Persons with Disabilities</a:t>
            </a:r>
            <a:endParaRPr lang="en-NZ" dirty="0"/>
          </a:p>
          <a:p>
            <a:pPr marL="0" indent="0">
              <a:spcAft>
                <a:spcPts val="1200"/>
              </a:spcAft>
              <a:buNone/>
            </a:pPr>
            <a:r>
              <a:rPr lang="en-NZ" dirty="0"/>
              <a:t>This reflects the social model of disability.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254168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14192F-C833-4CA8-A7D6-B3058C6648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b="1" dirty="0"/>
              <a:t>Why data matters to me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6987C0-35AB-4DB2-814A-A7F5E4DF706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0" indent="0">
              <a:buNone/>
            </a:pPr>
            <a:r>
              <a:rPr lang="en-NZ" dirty="0"/>
              <a:t>Community person speak to this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663534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14192F-C833-4CA8-A7D6-B3058C6648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b="1" dirty="0"/>
              <a:t>Rights to accessibility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6987C0-35AB-4DB2-814A-A7F5E4DF706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0" indent="0">
              <a:buNone/>
            </a:pPr>
            <a:endParaRPr lang="en-N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871811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95EFB9-77B6-47B5-8B67-4F165F2C89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Rights to Accessibility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A7BB82-3C79-450B-B24A-6EFF7D427D0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NZ" dirty="0"/>
              <a:t>Human Rights Act 1993</a:t>
            </a:r>
          </a:p>
          <a:p>
            <a:r>
              <a:rPr lang="en-NZ" dirty="0"/>
              <a:t>United Nations Convention on the Rights of Persons with Disabilities (UNCRPD), Article 31</a:t>
            </a:r>
          </a:p>
          <a:p>
            <a:pPr lvl="1"/>
            <a:r>
              <a:rPr lang="en-NZ" dirty="0"/>
              <a:t>Our government ratified the UNCRPD in 2008</a:t>
            </a:r>
          </a:p>
          <a:p>
            <a:r>
              <a:rPr lang="en-NZ" dirty="0"/>
              <a:t>New Zealand Disability Strategy</a:t>
            </a:r>
          </a:p>
          <a:p>
            <a:r>
              <a:rPr lang="en-NZ" dirty="0"/>
              <a:t>New Zealand Disability Action Plan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709645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6735FF3-4695-41EE-9DF5-F85309F559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Article 31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4CE39F5-FD15-40A3-9CFE-F76C4DC7BEC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18604776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DESIGN_ID_OFFICE THEME" val="aXgdLUPz"/>
  <p:tag name="ARTICULATE_DESIGN_ID_CUSTOM DESIGN" val="FCDx5bVt"/>
  <p:tag name="ARTICULATE_SLIDE_COUNT" val="89"/>
  <p:tag name="ARTICULATE_PROJECT_OPEN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harter Verdana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AEAAD890E3A14E9AE970EC1859A780" ma:contentTypeVersion="14" ma:contentTypeDescription="Create a new document." ma:contentTypeScope="" ma:versionID="ed38adf223e199a178d748902506e08f">
  <xsd:schema xmlns:xsd="http://www.w3.org/2001/XMLSchema" xmlns:xs="http://www.w3.org/2001/XMLSchema" xmlns:p="http://schemas.microsoft.com/office/2006/metadata/properties" xmlns:ns2="71cf17ac-3aa9-4118-aa0c-6f3fb024fe8b" xmlns:ns3="741b2568-daee-436e-a9d4-dd85aba4bf11" targetNamespace="http://schemas.microsoft.com/office/2006/metadata/properties" ma:root="true" ma:fieldsID="d36613e02be1a39d59b585f1f2cf23c6" ns2:_="" ns3:_="">
    <xsd:import namespace="71cf17ac-3aa9-4118-aa0c-6f3fb024fe8b"/>
    <xsd:import namespace="741b2568-daee-436e-a9d4-dd85aba4bf11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MediaServiceMetadata" minOccurs="0"/>
                <xsd:element ref="ns3:MediaServiceFastMetadata" minOccurs="0"/>
                <xsd:element ref="ns3:MediaServiceSearchProperties" minOccurs="0"/>
                <xsd:element ref="ns3:MediaServiceObjectDetectorVersions" minOccurs="0"/>
                <xsd:element ref="ns2:SharedWithUsers" minOccurs="0"/>
                <xsd:element ref="ns2:SharedWithDetails" minOccurs="0"/>
                <xsd:element ref="ns3:lcf76f155ced4ddcb4097134ff3c332f" minOccurs="0"/>
                <xsd:element ref="ns2:TaxCatchAll" minOccurs="0"/>
                <xsd:element ref="ns3:MediaServiceDateTaken" minOccurs="0"/>
                <xsd:element ref="ns3:MediaServiceOCR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f17ac-3aa9-4118-aa0c-6f3fb024fe8b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dexed="true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9" nillable="true" ma:displayName="Taxonomy Catch All Column" ma:hidden="true" ma:list="{246a3e4a-f51a-4079-a0e2-0e4a71faf5ad}" ma:internalName="TaxCatchAll" ma:showField="CatchAllData" ma:web="71cf17ac-3aa9-4118-aa0c-6f3fb024fe8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41b2568-daee-436e-a9d4-dd85aba4bf1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8" nillable="true" ma:taxonomy="true" ma:internalName="lcf76f155ced4ddcb4097134ff3c332f" ma:taxonomyFieldName="MediaServiceImageTags" ma:displayName="Image Tags" ma:readOnly="false" ma:fieldId="{5cf76f15-5ced-4ddc-b409-7134ff3c332f}" ma:taxonomyMulti="true" ma:sspId="a5349594-bd3e-4347-a84f-2427756b12f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3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71cf17ac-3aa9-4118-aa0c-6f3fb024fe8b" xsi:nil="true"/>
    <lcf76f155ced4ddcb4097134ff3c332f xmlns="741b2568-daee-436e-a9d4-dd85aba4bf11">
      <Terms xmlns="http://schemas.microsoft.com/office/infopath/2007/PartnerControls"/>
    </lcf76f155ced4ddcb4097134ff3c332f>
    <_dlc_DocId xmlns="71cf17ac-3aa9-4118-aa0c-6f3fb024fe8b">INFO-952724834-517</_dlc_DocId>
    <_dlc_DocIdUrl xmlns="71cf17ac-3aa9-4118-aa0c-6f3fb024fe8b">
      <Url>https://msdgovtnz.sharepoint.com/sites/whaikaha-ORG-Data-and-Insights-Team/_layouts/15/DocIdRedir.aspx?ID=INFO-952724834-517</Url>
      <Description>INFO-952724834-517</Description>
    </_dlc_DocIdUrl>
  </documentManagement>
</p:properties>
</file>

<file path=customXml/itemProps1.xml><?xml version="1.0" encoding="utf-8"?>
<ds:datastoreItem xmlns:ds="http://schemas.openxmlformats.org/officeDocument/2006/customXml" ds:itemID="{2EC4799C-044A-4F6B-819E-5BF7886CD5EF}"/>
</file>

<file path=customXml/itemProps2.xml><?xml version="1.0" encoding="utf-8"?>
<ds:datastoreItem xmlns:ds="http://schemas.openxmlformats.org/officeDocument/2006/customXml" ds:itemID="{F552F459-703A-4C9C-82D3-956E8373E2B2}"/>
</file>

<file path=customXml/itemProps3.xml><?xml version="1.0" encoding="utf-8"?>
<ds:datastoreItem xmlns:ds="http://schemas.openxmlformats.org/officeDocument/2006/customXml" ds:itemID="{E6F20CD8-2342-4A16-8300-E4244F266589}"/>
</file>

<file path=customXml/itemProps4.xml><?xml version="1.0" encoding="utf-8"?>
<ds:datastoreItem xmlns:ds="http://schemas.openxmlformats.org/officeDocument/2006/customXml" ds:itemID="{EDA0FB51-5E36-4449-901A-84962200EBA1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9430</TotalTime>
  <Words>349</Words>
  <Application>Microsoft Office PowerPoint</Application>
  <PresentationFormat>Widescreen</PresentationFormat>
  <Paragraphs>57</Paragraphs>
  <Slides>23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7" baseType="lpstr">
      <vt:lpstr>Arial</vt:lpstr>
      <vt:lpstr>Calibri</vt:lpstr>
      <vt:lpstr>Verdana</vt:lpstr>
      <vt:lpstr>Office Theme</vt:lpstr>
      <vt:lpstr>Disability Data Training </vt:lpstr>
      <vt:lpstr>Brought to you by:</vt:lpstr>
      <vt:lpstr>Today we will talk about:</vt:lpstr>
      <vt:lpstr>What is disability</vt:lpstr>
      <vt:lpstr>What is disability?</vt:lpstr>
      <vt:lpstr>Why data matters to me</vt:lpstr>
      <vt:lpstr>Rights to accessibility</vt:lpstr>
      <vt:lpstr>Rights to Accessibility</vt:lpstr>
      <vt:lpstr>Article 31</vt:lpstr>
      <vt:lpstr>Business case for collecting disability data </vt:lpstr>
      <vt:lpstr>Business case for accessibility</vt:lpstr>
      <vt:lpstr>Business case for accessibility</vt:lpstr>
      <vt:lpstr>Administrative and Survey data </vt:lpstr>
      <vt:lpstr>Administrative data </vt:lpstr>
      <vt:lpstr>Survey data </vt:lpstr>
      <vt:lpstr>What can you do in your agency </vt:lpstr>
      <vt:lpstr>Embedding disability data collection : leadership</vt:lpstr>
      <vt:lpstr>Embedding accessibility: data projects</vt:lpstr>
      <vt:lpstr>Embedding accessibility: educate </vt:lpstr>
      <vt:lpstr>Embedding accessibility: educate </vt:lpstr>
      <vt:lpstr>Embedding accessibility: monitor </vt:lpstr>
      <vt:lpstr>Resources</vt:lpstr>
      <vt:lpstr>Thank you for attending</vt:lpstr>
    </vt:vector>
  </TitlesOfParts>
  <Company>Ministry of Social Development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Accessibility Charter - All of Government Training</dc:title>
  <dc:creator>Callum McMenamin</dc:creator>
  <cp:lastModifiedBy>Sarah Fuhrer</cp:lastModifiedBy>
  <cp:revision>207</cp:revision>
  <dcterms:created xsi:type="dcterms:W3CDTF">2021-08-17T01:06:11Z</dcterms:created>
  <dcterms:modified xsi:type="dcterms:W3CDTF">2022-09-20T23:57:29Z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E67FEB7F-A8F4-4F50-A62F-3BCD7F209BAF</vt:lpwstr>
  </property>
  <property fmtid="{D5CDD505-2E9C-101B-9397-08002B2CF9AE}" pid="3" name="ArticulatePath">
    <vt:lpwstr>Accessibility Charter</vt:lpwstr>
  </property>
  <property fmtid="{D5CDD505-2E9C-101B-9397-08002B2CF9AE}" pid="4" name="ContentTypeId">
    <vt:lpwstr>0x0101002EAEAAD890E3A14E9AE970EC1859A780</vt:lpwstr>
  </property>
  <property fmtid="{D5CDD505-2E9C-101B-9397-08002B2CF9AE}" pid="5" name="_dlc_DocIdItemGuid">
    <vt:lpwstr>5772bdb7-4293-4fd7-9173-0d3471d15ab9</vt:lpwstr>
  </property>
</Properties>
</file>