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260" r:id="rId3"/>
    <p:sldId id="261" r:id="rId4"/>
    <p:sldId id="262" r:id="rId5"/>
    <p:sldId id="263" r:id="rId6"/>
    <p:sldId id="266" r:id="rId7"/>
    <p:sldId id="265"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60"/>
  </p:normalViewPr>
  <p:slideViewPr>
    <p:cSldViewPr snapToGrid="0">
      <p:cViewPr varScale="1">
        <p:scale>
          <a:sx n="94" d="100"/>
          <a:sy n="94" d="100"/>
        </p:scale>
        <p:origin x="-91"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264038-4B50-41EA-B1A1-69FCBA8B0632}"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NZ"/>
        </a:p>
      </dgm:t>
    </dgm:pt>
    <dgm:pt modelId="{FD16F298-9EFF-4D55-BC48-142075462A1A}">
      <dgm:prSet phldrT="[Text]"/>
      <dgm:spPr/>
      <dgm:t>
        <a:bodyPr/>
        <a:lstStyle/>
        <a:p>
          <a:r>
            <a:rPr lang="mi-NZ" dirty="0"/>
            <a:t>March 2016</a:t>
          </a:r>
          <a:endParaRPr lang="en-NZ" dirty="0"/>
        </a:p>
      </dgm:t>
    </dgm:pt>
    <dgm:pt modelId="{0AD59320-B0F2-48DD-9FA4-BF2FF76C2B8F}" type="parTrans" cxnId="{4569E4CE-6D5D-44BB-AE13-4EF35E7CE675}">
      <dgm:prSet/>
      <dgm:spPr/>
      <dgm:t>
        <a:bodyPr/>
        <a:lstStyle/>
        <a:p>
          <a:endParaRPr lang="en-NZ"/>
        </a:p>
      </dgm:t>
    </dgm:pt>
    <dgm:pt modelId="{30E32C23-368B-4A64-865E-096165CB4B0E}" type="sibTrans" cxnId="{4569E4CE-6D5D-44BB-AE13-4EF35E7CE675}">
      <dgm:prSet/>
      <dgm:spPr/>
      <dgm:t>
        <a:bodyPr/>
        <a:lstStyle/>
        <a:p>
          <a:endParaRPr lang="en-NZ"/>
        </a:p>
      </dgm:t>
    </dgm:pt>
    <dgm:pt modelId="{CC2E2839-09D7-480A-A73C-ECC0B9ADD86C}">
      <dgm:prSet phldrT="[Text]"/>
      <dgm:spPr/>
      <dgm:t>
        <a:bodyPr/>
        <a:lstStyle/>
        <a:p>
          <a:r>
            <a:rPr lang="mi-NZ" dirty="0"/>
            <a:t>Experimental design</a:t>
          </a:r>
          <a:endParaRPr lang="en-NZ" dirty="0"/>
        </a:p>
      </dgm:t>
    </dgm:pt>
    <dgm:pt modelId="{6A832766-CDEC-4692-AA8E-08B08313D35F}" type="parTrans" cxnId="{A7F87304-7835-4A15-B99C-C06ACD048A64}">
      <dgm:prSet/>
      <dgm:spPr/>
      <dgm:t>
        <a:bodyPr/>
        <a:lstStyle/>
        <a:p>
          <a:endParaRPr lang="en-NZ"/>
        </a:p>
      </dgm:t>
    </dgm:pt>
    <dgm:pt modelId="{153A4AB3-14DF-49D1-8D85-5BB114C6D2F4}" type="sibTrans" cxnId="{A7F87304-7835-4A15-B99C-C06ACD048A64}">
      <dgm:prSet/>
      <dgm:spPr/>
      <dgm:t>
        <a:bodyPr/>
        <a:lstStyle/>
        <a:p>
          <a:endParaRPr lang="en-NZ"/>
        </a:p>
      </dgm:t>
    </dgm:pt>
    <dgm:pt modelId="{AF8DBDAF-080E-4771-B5B2-347966F89F89}">
      <dgm:prSet phldrT="[Text]"/>
      <dgm:spPr/>
      <dgm:t>
        <a:bodyPr/>
        <a:lstStyle/>
        <a:p>
          <a:r>
            <a:rPr lang="mi-NZ" dirty="0"/>
            <a:t>July 2016</a:t>
          </a:r>
          <a:endParaRPr lang="en-NZ" dirty="0"/>
        </a:p>
      </dgm:t>
    </dgm:pt>
    <dgm:pt modelId="{244CBD7A-19DC-452B-A898-C54302B742B6}" type="parTrans" cxnId="{2D582E28-FDF3-4F10-937D-B33587048555}">
      <dgm:prSet/>
      <dgm:spPr/>
      <dgm:t>
        <a:bodyPr/>
        <a:lstStyle/>
        <a:p>
          <a:endParaRPr lang="en-NZ"/>
        </a:p>
      </dgm:t>
    </dgm:pt>
    <dgm:pt modelId="{76376D42-C367-40BB-AC92-E7333436A463}" type="sibTrans" cxnId="{2D582E28-FDF3-4F10-937D-B33587048555}">
      <dgm:prSet/>
      <dgm:spPr/>
      <dgm:t>
        <a:bodyPr/>
        <a:lstStyle/>
        <a:p>
          <a:endParaRPr lang="en-NZ"/>
        </a:p>
      </dgm:t>
    </dgm:pt>
    <dgm:pt modelId="{5977C407-15C7-43CC-AA9D-1E32D3922747}">
      <dgm:prSet phldrT="[Text]"/>
      <dgm:spPr/>
      <dgm:t>
        <a:bodyPr/>
        <a:lstStyle/>
        <a:p>
          <a:r>
            <a:rPr lang="mi-NZ" dirty="0"/>
            <a:t>Two sample groups</a:t>
          </a:r>
          <a:endParaRPr lang="en-NZ" dirty="0"/>
        </a:p>
      </dgm:t>
    </dgm:pt>
    <dgm:pt modelId="{B5F34C81-DCC7-423D-A2B2-F969B5E76B5D}" type="parTrans" cxnId="{3C78F408-C6A7-4893-AC8F-E15B9FA6B621}">
      <dgm:prSet/>
      <dgm:spPr/>
      <dgm:t>
        <a:bodyPr/>
        <a:lstStyle/>
        <a:p>
          <a:endParaRPr lang="en-NZ"/>
        </a:p>
      </dgm:t>
    </dgm:pt>
    <dgm:pt modelId="{31C59D0C-96DD-4069-B6BD-1671AC0D4690}" type="sibTrans" cxnId="{3C78F408-C6A7-4893-AC8F-E15B9FA6B621}">
      <dgm:prSet/>
      <dgm:spPr/>
      <dgm:t>
        <a:bodyPr/>
        <a:lstStyle/>
        <a:p>
          <a:endParaRPr lang="en-NZ"/>
        </a:p>
      </dgm:t>
    </dgm:pt>
    <dgm:pt modelId="{98ECF60D-D15C-4285-8B14-3FF77FE9CACD}">
      <dgm:prSet phldrT="[Text]"/>
      <dgm:spPr/>
      <dgm:t>
        <a:bodyPr/>
        <a:lstStyle/>
        <a:p>
          <a:r>
            <a:rPr lang="mi-NZ" dirty="0"/>
            <a:t>22,000 households</a:t>
          </a:r>
          <a:endParaRPr lang="en-NZ" dirty="0"/>
        </a:p>
      </dgm:t>
    </dgm:pt>
    <dgm:pt modelId="{E60B32E8-8225-420D-A563-2A8F08840A28}" type="parTrans" cxnId="{C3A9CFA7-4D2F-4652-881A-BF2342ED7E3B}">
      <dgm:prSet/>
      <dgm:spPr/>
      <dgm:t>
        <a:bodyPr/>
        <a:lstStyle/>
        <a:p>
          <a:endParaRPr lang="en-NZ"/>
        </a:p>
      </dgm:t>
    </dgm:pt>
    <dgm:pt modelId="{7C84565C-A81A-459E-8DF6-2B93ECBFE2E0}" type="sibTrans" cxnId="{C3A9CFA7-4D2F-4652-881A-BF2342ED7E3B}">
      <dgm:prSet/>
      <dgm:spPr/>
      <dgm:t>
        <a:bodyPr/>
        <a:lstStyle/>
        <a:p>
          <a:endParaRPr lang="en-NZ"/>
        </a:p>
      </dgm:t>
    </dgm:pt>
    <dgm:pt modelId="{C45DD1E7-CB2B-4A64-B999-6FA84388D680}">
      <dgm:prSet phldrT="[Text]"/>
      <dgm:spPr/>
      <dgm:t>
        <a:bodyPr/>
        <a:lstStyle/>
        <a:p>
          <a:r>
            <a:rPr lang="mi-NZ" dirty="0"/>
            <a:t>Split our sample to test different approaches</a:t>
          </a:r>
          <a:endParaRPr lang="en-NZ" dirty="0"/>
        </a:p>
      </dgm:t>
    </dgm:pt>
    <dgm:pt modelId="{FDEA6E4C-FE46-4B70-8FC9-7B68CE9483D0}" type="parTrans" cxnId="{9C2E9FBF-AEAE-4554-A609-C578C1373A79}">
      <dgm:prSet/>
      <dgm:spPr/>
      <dgm:t>
        <a:bodyPr/>
        <a:lstStyle/>
        <a:p>
          <a:endParaRPr lang="en-NZ"/>
        </a:p>
      </dgm:t>
    </dgm:pt>
    <dgm:pt modelId="{B2867E7B-FE40-4526-87A2-3FBDDD86AB1D}" type="sibTrans" cxnId="{9C2E9FBF-AEAE-4554-A609-C578C1373A79}">
      <dgm:prSet/>
      <dgm:spPr/>
      <dgm:t>
        <a:bodyPr/>
        <a:lstStyle/>
        <a:p>
          <a:endParaRPr lang="en-NZ"/>
        </a:p>
      </dgm:t>
    </dgm:pt>
    <dgm:pt modelId="{E48702C4-3770-4B5E-8299-ABE545F59F8B}">
      <dgm:prSet phldrT="[Text]"/>
      <dgm:spPr/>
      <dgm:t>
        <a:bodyPr/>
        <a:lstStyle/>
        <a:p>
          <a:r>
            <a:rPr lang="mi-NZ" dirty="0"/>
            <a:t>Self response – 32 percent before field visits</a:t>
          </a:r>
        </a:p>
        <a:p>
          <a:r>
            <a:rPr lang="mi-NZ" dirty="0"/>
            <a:t>Response rate – 59%</a:t>
          </a:r>
        </a:p>
        <a:p>
          <a:r>
            <a:rPr lang="mi-NZ" dirty="0"/>
            <a:t>64% took part online</a:t>
          </a:r>
          <a:endParaRPr lang="en-NZ" dirty="0"/>
        </a:p>
      </dgm:t>
    </dgm:pt>
    <dgm:pt modelId="{5B20096A-65F6-4AB0-8489-7E468F9469CB}" type="parTrans" cxnId="{C3198D32-4871-4C34-83A8-CB964A6A610A}">
      <dgm:prSet/>
      <dgm:spPr/>
      <dgm:t>
        <a:bodyPr/>
        <a:lstStyle/>
        <a:p>
          <a:endParaRPr lang="en-NZ"/>
        </a:p>
      </dgm:t>
    </dgm:pt>
    <dgm:pt modelId="{2C04F447-6B31-4684-AA76-FEF3D752D581}" type="sibTrans" cxnId="{C3198D32-4871-4C34-83A8-CB964A6A610A}">
      <dgm:prSet/>
      <dgm:spPr/>
      <dgm:t>
        <a:bodyPr/>
        <a:lstStyle/>
        <a:p>
          <a:endParaRPr lang="en-NZ"/>
        </a:p>
      </dgm:t>
    </dgm:pt>
    <dgm:pt modelId="{3A35D6DA-4C7A-4429-929C-81580A980F6C}">
      <dgm:prSet phldrT="[Text]"/>
      <dgm:spPr/>
      <dgm:t>
        <a:bodyPr/>
        <a:lstStyle/>
        <a:p>
          <a:r>
            <a:rPr lang="mi-NZ" dirty="0"/>
            <a:t>8,000 households (paper forms)</a:t>
          </a:r>
          <a:endParaRPr lang="en-NZ" dirty="0"/>
        </a:p>
      </dgm:t>
    </dgm:pt>
    <dgm:pt modelId="{2D1F3115-D60E-4F67-A89C-2C68740C3C62}" type="parTrans" cxnId="{BBD75DB9-32AF-4473-8605-3F9109F67847}">
      <dgm:prSet/>
      <dgm:spPr/>
      <dgm:t>
        <a:bodyPr/>
        <a:lstStyle/>
        <a:p>
          <a:endParaRPr lang="en-NZ"/>
        </a:p>
      </dgm:t>
    </dgm:pt>
    <dgm:pt modelId="{AFE8750F-6797-4E21-B7E0-83D30B4FFC83}" type="sibTrans" cxnId="{BBD75DB9-32AF-4473-8605-3F9109F67847}">
      <dgm:prSet/>
      <dgm:spPr/>
      <dgm:t>
        <a:bodyPr/>
        <a:lstStyle/>
        <a:p>
          <a:endParaRPr lang="en-NZ"/>
        </a:p>
      </dgm:t>
    </dgm:pt>
    <dgm:pt modelId="{D599E6D9-D52A-4013-A355-109B2B534021}">
      <dgm:prSet phldrT="[Text]"/>
      <dgm:spPr/>
      <dgm:t>
        <a:bodyPr/>
        <a:lstStyle/>
        <a:p>
          <a:r>
            <a:rPr lang="mi-NZ" dirty="0"/>
            <a:t>External reference group – 23,000 people tested online forms</a:t>
          </a:r>
          <a:endParaRPr lang="en-NZ" dirty="0"/>
        </a:p>
      </dgm:t>
    </dgm:pt>
    <dgm:pt modelId="{2F82205B-AA78-4AEE-B77F-06F6BA3229C4}" type="parTrans" cxnId="{D8768326-213D-4191-B6D5-8825C682CFDA}">
      <dgm:prSet/>
      <dgm:spPr/>
      <dgm:t>
        <a:bodyPr/>
        <a:lstStyle/>
        <a:p>
          <a:endParaRPr lang="en-NZ"/>
        </a:p>
      </dgm:t>
    </dgm:pt>
    <dgm:pt modelId="{7DEB814D-ADC9-497B-A76C-CE19ED0793B3}" type="sibTrans" cxnId="{D8768326-213D-4191-B6D5-8825C682CFDA}">
      <dgm:prSet/>
      <dgm:spPr/>
      <dgm:t>
        <a:bodyPr/>
        <a:lstStyle/>
        <a:p>
          <a:endParaRPr lang="en-NZ"/>
        </a:p>
      </dgm:t>
    </dgm:pt>
    <dgm:pt modelId="{9A9DB94A-3C75-4914-9B2E-254F0C01ABDB}">
      <dgm:prSet phldrT="[Text]"/>
      <dgm:spPr/>
      <dgm:t>
        <a:bodyPr/>
        <a:lstStyle/>
        <a:p>
          <a:r>
            <a:rPr lang="mi-NZ"/>
            <a:t>April 2017</a:t>
          </a:r>
          <a:endParaRPr lang="en-NZ" dirty="0"/>
        </a:p>
      </dgm:t>
    </dgm:pt>
    <dgm:pt modelId="{55FE7172-B1B0-45A9-90A1-060D1F6F6ADE}" type="parTrans" cxnId="{49507BFA-6DAD-4A0B-B119-9E74FCA0A2F7}">
      <dgm:prSet/>
      <dgm:spPr/>
      <dgm:t>
        <a:bodyPr/>
        <a:lstStyle/>
        <a:p>
          <a:endParaRPr lang="en-NZ"/>
        </a:p>
      </dgm:t>
    </dgm:pt>
    <dgm:pt modelId="{2C7FD9A0-BD46-4CA9-B390-626235240D9F}" type="sibTrans" cxnId="{49507BFA-6DAD-4A0B-B119-9E74FCA0A2F7}">
      <dgm:prSet/>
      <dgm:spPr/>
      <dgm:t>
        <a:bodyPr/>
        <a:lstStyle/>
        <a:p>
          <a:endParaRPr lang="en-NZ"/>
        </a:p>
      </dgm:t>
    </dgm:pt>
    <dgm:pt modelId="{F524A592-2836-4958-9C37-75FF96906268}">
      <dgm:prSet phldrT="[Text]"/>
      <dgm:spPr/>
      <dgm:t>
        <a:bodyPr/>
        <a:lstStyle/>
        <a:p>
          <a:r>
            <a:rPr lang="mi-NZ" dirty="0"/>
            <a:t>Content focus</a:t>
          </a:r>
          <a:endParaRPr lang="en-NZ" dirty="0"/>
        </a:p>
      </dgm:t>
    </dgm:pt>
    <dgm:pt modelId="{F2AFEFFF-E4E3-4534-B5FC-47630DAAB073}" type="parTrans" cxnId="{91529EA1-EC20-4075-8D5A-5BF1040E8C8B}">
      <dgm:prSet/>
      <dgm:spPr/>
      <dgm:t>
        <a:bodyPr/>
        <a:lstStyle/>
        <a:p>
          <a:endParaRPr lang="en-NZ"/>
        </a:p>
      </dgm:t>
    </dgm:pt>
    <dgm:pt modelId="{DA6D6C4F-EDDC-4EC9-BC45-33052C4F7871}" type="sibTrans" cxnId="{91529EA1-EC20-4075-8D5A-5BF1040E8C8B}">
      <dgm:prSet/>
      <dgm:spPr/>
      <dgm:t>
        <a:bodyPr/>
        <a:lstStyle/>
        <a:p>
          <a:endParaRPr lang="en-NZ"/>
        </a:p>
      </dgm:t>
    </dgm:pt>
    <dgm:pt modelId="{39049249-332A-4683-98A9-7ABD48B973AB}">
      <dgm:prSet phldrT="[Text]"/>
      <dgm:spPr/>
      <dgm:t>
        <a:bodyPr/>
        <a:lstStyle/>
        <a:p>
          <a:r>
            <a:rPr lang="mi-NZ" dirty="0"/>
            <a:t>20% response rate</a:t>
          </a:r>
          <a:endParaRPr lang="en-NZ" dirty="0"/>
        </a:p>
      </dgm:t>
    </dgm:pt>
    <dgm:pt modelId="{DF4EC67B-48FC-4D71-AB13-4116F863BC76}" type="parTrans" cxnId="{3A22CEAF-BE41-454B-AF0E-194FBFBAF367}">
      <dgm:prSet/>
      <dgm:spPr/>
      <dgm:t>
        <a:bodyPr/>
        <a:lstStyle/>
        <a:p>
          <a:endParaRPr lang="en-NZ"/>
        </a:p>
      </dgm:t>
    </dgm:pt>
    <dgm:pt modelId="{BFE575F1-D819-4E69-82A0-018CF837FDC9}" type="sibTrans" cxnId="{3A22CEAF-BE41-454B-AF0E-194FBFBAF367}">
      <dgm:prSet/>
      <dgm:spPr/>
      <dgm:t>
        <a:bodyPr/>
        <a:lstStyle/>
        <a:p>
          <a:endParaRPr lang="en-NZ"/>
        </a:p>
      </dgm:t>
    </dgm:pt>
    <dgm:pt modelId="{35429210-C025-43E1-9ADE-B99ADB5C984F}">
      <dgm:prSet phldrT="[Text]"/>
      <dgm:spPr/>
      <dgm:t>
        <a:bodyPr/>
        <a:lstStyle/>
        <a:p>
          <a:r>
            <a:rPr lang="mi-NZ" dirty="0"/>
            <a:t>Rescoped after the November earthquake</a:t>
          </a:r>
        </a:p>
        <a:p>
          <a:r>
            <a:rPr lang="mi-NZ" dirty="0"/>
            <a:t>20,00 households in Whanganui</a:t>
          </a:r>
        </a:p>
        <a:p>
          <a:r>
            <a:rPr lang="en-US" dirty="0"/>
            <a:t>36% response rate</a:t>
          </a:r>
        </a:p>
        <a:p>
          <a:r>
            <a:rPr lang="en-US" dirty="0"/>
            <a:t>76% took part online</a:t>
          </a:r>
        </a:p>
        <a:p>
          <a:r>
            <a:rPr lang="en-US" dirty="0"/>
            <a:t>Marketing campaign, communications &amp; community engagement tested</a:t>
          </a:r>
        </a:p>
        <a:p>
          <a:endParaRPr lang="en-NZ" dirty="0"/>
        </a:p>
      </dgm:t>
    </dgm:pt>
    <dgm:pt modelId="{E963B07F-9562-4A7B-81C8-4D50F0D6BB4C}" type="parTrans" cxnId="{9B390826-2E85-47C9-AF4D-3780B45AD8B6}">
      <dgm:prSet/>
      <dgm:spPr/>
      <dgm:t>
        <a:bodyPr/>
        <a:lstStyle/>
        <a:p>
          <a:endParaRPr lang="en-NZ"/>
        </a:p>
      </dgm:t>
    </dgm:pt>
    <dgm:pt modelId="{B63E4886-5E87-498F-8909-74D662A06C96}" type="sibTrans" cxnId="{9B390826-2E85-47C9-AF4D-3780B45AD8B6}">
      <dgm:prSet/>
      <dgm:spPr/>
      <dgm:t>
        <a:bodyPr/>
        <a:lstStyle/>
        <a:p>
          <a:endParaRPr lang="en-NZ"/>
        </a:p>
      </dgm:t>
    </dgm:pt>
    <dgm:pt modelId="{ED20D9BD-0892-4D2F-AF2C-9D2CD259E069}" type="pres">
      <dgm:prSet presAssocID="{1C264038-4B50-41EA-B1A1-69FCBA8B0632}" presName="Name0" presStyleCnt="0">
        <dgm:presLayoutVars>
          <dgm:chMax val="7"/>
          <dgm:chPref val="7"/>
          <dgm:dir/>
          <dgm:animOne val="branch"/>
          <dgm:animLvl val="lvl"/>
        </dgm:presLayoutVars>
      </dgm:prSet>
      <dgm:spPr/>
      <dgm:t>
        <a:bodyPr/>
        <a:lstStyle/>
        <a:p>
          <a:endParaRPr lang="en-NZ"/>
        </a:p>
      </dgm:t>
    </dgm:pt>
    <dgm:pt modelId="{B13596B4-262F-4221-A30F-E9FCE210557D}" type="pres">
      <dgm:prSet presAssocID="{FD16F298-9EFF-4D55-BC48-142075462A1A}" presName="composite" presStyleCnt="0"/>
      <dgm:spPr/>
    </dgm:pt>
    <dgm:pt modelId="{01852E4C-7E57-4898-825E-100B4D15009E}" type="pres">
      <dgm:prSet presAssocID="{FD16F298-9EFF-4D55-BC48-142075462A1A}" presName="BackAccent" presStyleLbl="bgShp" presStyleIdx="0" presStyleCnt="3"/>
      <dgm:spPr>
        <a:solidFill>
          <a:schemeClr val="bg1">
            <a:lumMod val="85000"/>
          </a:schemeClr>
        </a:solidFill>
        <a:ln>
          <a:solidFill>
            <a:srgbClr val="7030A0"/>
          </a:solidFill>
        </a:ln>
      </dgm:spPr>
    </dgm:pt>
    <dgm:pt modelId="{FAE52AB5-1576-4029-98A1-D4268E123757}" type="pres">
      <dgm:prSet presAssocID="{FD16F298-9EFF-4D55-BC48-142075462A1A}" presName="Accent" presStyleLbl="alignNode1" presStyleIdx="0" presStyleCnt="3"/>
      <dgm:spPr>
        <a:solidFill>
          <a:srgbClr val="7030A0"/>
        </a:solidFill>
        <a:ln>
          <a:solidFill>
            <a:schemeClr val="bg1">
              <a:lumMod val="85000"/>
            </a:schemeClr>
          </a:solidFill>
        </a:ln>
      </dgm:spPr>
    </dgm:pt>
    <dgm:pt modelId="{DAFE87BA-0BB1-4E5C-94BE-D6D6922B0858}" type="pres">
      <dgm:prSet presAssocID="{FD16F298-9EFF-4D55-BC48-142075462A1A}" presName="Child" presStyleLbl="revTx" presStyleIdx="0" presStyleCnt="6" custScaleX="118247">
        <dgm:presLayoutVars>
          <dgm:chMax val="0"/>
          <dgm:chPref val="0"/>
          <dgm:bulletEnabled val="1"/>
        </dgm:presLayoutVars>
      </dgm:prSet>
      <dgm:spPr/>
      <dgm:t>
        <a:bodyPr/>
        <a:lstStyle/>
        <a:p>
          <a:endParaRPr lang="en-NZ"/>
        </a:p>
      </dgm:t>
    </dgm:pt>
    <dgm:pt modelId="{DF044B8C-D98E-4B11-B8B3-6DA908478217}" type="pres">
      <dgm:prSet presAssocID="{FD16F298-9EFF-4D55-BC48-142075462A1A}" presName="Parent" presStyleLbl="revTx" presStyleIdx="1" presStyleCnt="6">
        <dgm:presLayoutVars>
          <dgm:chMax val="1"/>
          <dgm:chPref val="1"/>
          <dgm:bulletEnabled val="1"/>
        </dgm:presLayoutVars>
      </dgm:prSet>
      <dgm:spPr/>
      <dgm:t>
        <a:bodyPr/>
        <a:lstStyle/>
        <a:p>
          <a:endParaRPr lang="en-NZ"/>
        </a:p>
      </dgm:t>
    </dgm:pt>
    <dgm:pt modelId="{B20AA12B-E76C-47C5-BC2D-50F4DC17D140}" type="pres">
      <dgm:prSet presAssocID="{30E32C23-368B-4A64-865E-096165CB4B0E}" presName="sibTrans" presStyleCnt="0"/>
      <dgm:spPr/>
    </dgm:pt>
    <dgm:pt modelId="{640C3030-FFDF-4480-BCB0-DC0CFB35E390}" type="pres">
      <dgm:prSet presAssocID="{AF8DBDAF-080E-4771-B5B2-347966F89F89}" presName="composite" presStyleCnt="0"/>
      <dgm:spPr/>
    </dgm:pt>
    <dgm:pt modelId="{7DAE588D-1AC9-4133-9125-6452F4CE049A}" type="pres">
      <dgm:prSet presAssocID="{AF8DBDAF-080E-4771-B5B2-347966F89F89}" presName="BackAccent" presStyleLbl="bgShp" presStyleIdx="1" presStyleCnt="3"/>
      <dgm:spPr>
        <a:solidFill>
          <a:schemeClr val="bg1">
            <a:lumMod val="85000"/>
          </a:schemeClr>
        </a:solidFill>
      </dgm:spPr>
    </dgm:pt>
    <dgm:pt modelId="{FE1E3DFF-88B2-4F32-8301-EE61C3300074}" type="pres">
      <dgm:prSet presAssocID="{AF8DBDAF-080E-4771-B5B2-347966F89F89}" presName="Accent" presStyleLbl="alignNode1" presStyleIdx="1" presStyleCnt="3"/>
      <dgm:spPr>
        <a:solidFill>
          <a:srgbClr val="7030A0"/>
        </a:solidFill>
        <a:ln>
          <a:solidFill>
            <a:srgbClr val="7030A0"/>
          </a:solidFill>
        </a:ln>
      </dgm:spPr>
    </dgm:pt>
    <dgm:pt modelId="{A1849539-4AEB-496C-A37E-14E85A841FED}" type="pres">
      <dgm:prSet presAssocID="{AF8DBDAF-080E-4771-B5B2-347966F89F89}" presName="Child" presStyleLbl="revTx" presStyleIdx="2" presStyleCnt="6" custScaleX="119226">
        <dgm:presLayoutVars>
          <dgm:chMax val="0"/>
          <dgm:chPref val="0"/>
          <dgm:bulletEnabled val="1"/>
        </dgm:presLayoutVars>
      </dgm:prSet>
      <dgm:spPr/>
      <dgm:t>
        <a:bodyPr/>
        <a:lstStyle/>
        <a:p>
          <a:endParaRPr lang="en-NZ"/>
        </a:p>
      </dgm:t>
    </dgm:pt>
    <dgm:pt modelId="{2C5A7289-9D8E-48BD-9F41-6019E87599A4}" type="pres">
      <dgm:prSet presAssocID="{AF8DBDAF-080E-4771-B5B2-347966F89F89}" presName="Parent" presStyleLbl="revTx" presStyleIdx="3" presStyleCnt="6">
        <dgm:presLayoutVars>
          <dgm:chMax val="1"/>
          <dgm:chPref val="1"/>
          <dgm:bulletEnabled val="1"/>
        </dgm:presLayoutVars>
      </dgm:prSet>
      <dgm:spPr/>
      <dgm:t>
        <a:bodyPr/>
        <a:lstStyle/>
        <a:p>
          <a:endParaRPr lang="en-NZ"/>
        </a:p>
      </dgm:t>
    </dgm:pt>
    <dgm:pt modelId="{0EA8D02B-9584-45BA-B053-69F376656F43}" type="pres">
      <dgm:prSet presAssocID="{76376D42-C367-40BB-AC92-E7333436A463}" presName="sibTrans" presStyleCnt="0"/>
      <dgm:spPr/>
    </dgm:pt>
    <dgm:pt modelId="{796DC13D-00F6-4000-B59A-BE6784C331B4}" type="pres">
      <dgm:prSet presAssocID="{9A9DB94A-3C75-4914-9B2E-254F0C01ABDB}" presName="composite" presStyleCnt="0"/>
      <dgm:spPr/>
    </dgm:pt>
    <dgm:pt modelId="{13CB319A-33FC-4DDA-BA3E-902BF3247893}" type="pres">
      <dgm:prSet presAssocID="{9A9DB94A-3C75-4914-9B2E-254F0C01ABDB}" presName="BackAccent" presStyleLbl="bgShp" presStyleIdx="2" presStyleCnt="3"/>
      <dgm:spPr>
        <a:solidFill>
          <a:schemeClr val="bg1">
            <a:lumMod val="85000"/>
          </a:schemeClr>
        </a:solidFill>
      </dgm:spPr>
    </dgm:pt>
    <dgm:pt modelId="{30C695BC-66C1-4496-9D57-CDE9B3EA710A}" type="pres">
      <dgm:prSet presAssocID="{9A9DB94A-3C75-4914-9B2E-254F0C01ABDB}" presName="Accent" presStyleLbl="alignNode1" presStyleIdx="2" presStyleCnt="3"/>
      <dgm:spPr>
        <a:solidFill>
          <a:srgbClr val="7030A0"/>
        </a:solidFill>
      </dgm:spPr>
    </dgm:pt>
    <dgm:pt modelId="{D9AC3EA7-C22C-46C6-813A-5D4E0C184A7A}" type="pres">
      <dgm:prSet presAssocID="{9A9DB94A-3C75-4914-9B2E-254F0C01ABDB}" presName="Child" presStyleLbl="revTx" presStyleIdx="4" presStyleCnt="6" custScaleX="130044">
        <dgm:presLayoutVars>
          <dgm:chMax val="0"/>
          <dgm:chPref val="0"/>
          <dgm:bulletEnabled val="1"/>
        </dgm:presLayoutVars>
      </dgm:prSet>
      <dgm:spPr/>
      <dgm:t>
        <a:bodyPr/>
        <a:lstStyle/>
        <a:p>
          <a:endParaRPr lang="en-NZ"/>
        </a:p>
      </dgm:t>
    </dgm:pt>
    <dgm:pt modelId="{DC4D74E5-C9DA-43E7-BA9F-B8F4E7818194}" type="pres">
      <dgm:prSet presAssocID="{9A9DB94A-3C75-4914-9B2E-254F0C01ABDB}" presName="Parent" presStyleLbl="revTx" presStyleIdx="5" presStyleCnt="6">
        <dgm:presLayoutVars>
          <dgm:chMax val="1"/>
          <dgm:chPref val="1"/>
          <dgm:bulletEnabled val="1"/>
        </dgm:presLayoutVars>
      </dgm:prSet>
      <dgm:spPr/>
      <dgm:t>
        <a:bodyPr/>
        <a:lstStyle/>
        <a:p>
          <a:endParaRPr lang="en-NZ"/>
        </a:p>
      </dgm:t>
    </dgm:pt>
  </dgm:ptLst>
  <dgm:cxnLst>
    <dgm:cxn modelId="{98E341DF-B112-48D2-AC61-737F67C51D3A}" type="presOf" srcId="{E48702C4-3770-4B5E-8299-ABE545F59F8B}" destId="{DAFE87BA-0BB1-4E5C-94BE-D6D6922B0858}" srcOrd="0" destOrd="3" presId="urn:microsoft.com/office/officeart/2008/layout/IncreasingCircleProcess"/>
    <dgm:cxn modelId="{837D3D70-3C8A-45B3-8E25-4C5F8CD5FADE}" type="presOf" srcId="{AF8DBDAF-080E-4771-B5B2-347966F89F89}" destId="{2C5A7289-9D8E-48BD-9F41-6019E87599A4}" srcOrd="0" destOrd="0" presId="urn:microsoft.com/office/officeart/2008/layout/IncreasingCircleProcess"/>
    <dgm:cxn modelId="{91529EA1-EC20-4075-8D5A-5BF1040E8C8B}" srcId="{AF8DBDAF-080E-4771-B5B2-347966F89F89}" destId="{F524A592-2836-4958-9C37-75FF96906268}" srcOrd="3" destOrd="0" parTransId="{F2AFEFFF-E4E3-4534-B5FC-47630DAAB073}" sibTransId="{DA6D6C4F-EDDC-4EC9-BC45-33052C4F7871}"/>
    <dgm:cxn modelId="{F7B07F18-073E-4D93-9C74-495DE481DACD}" type="presOf" srcId="{5977C407-15C7-43CC-AA9D-1E32D3922747}" destId="{A1849539-4AEB-496C-A37E-14E85A841FED}" srcOrd="0" destOrd="0" presId="urn:microsoft.com/office/officeart/2008/layout/IncreasingCircleProcess"/>
    <dgm:cxn modelId="{4569E4CE-6D5D-44BB-AE13-4EF35E7CE675}" srcId="{1C264038-4B50-41EA-B1A1-69FCBA8B0632}" destId="{FD16F298-9EFF-4D55-BC48-142075462A1A}" srcOrd="0" destOrd="0" parTransId="{0AD59320-B0F2-48DD-9FA4-BF2FF76C2B8F}" sibTransId="{30E32C23-368B-4A64-865E-096165CB4B0E}"/>
    <dgm:cxn modelId="{BBD75DB9-32AF-4473-8605-3F9109F67847}" srcId="{AF8DBDAF-080E-4771-B5B2-347966F89F89}" destId="{3A35D6DA-4C7A-4429-929C-81580A980F6C}" srcOrd="1" destOrd="0" parTransId="{2D1F3115-D60E-4F67-A89C-2C68740C3C62}" sibTransId="{AFE8750F-6797-4E21-B7E0-83D30B4FFC83}"/>
    <dgm:cxn modelId="{BD8ECAC4-F8DE-4D4E-A8DD-89E3C1711F9D}" type="presOf" srcId="{F524A592-2836-4958-9C37-75FF96906268}" destId="{A1849539-4AEB-496C-A37E-14E85A841FED}" srcOrd="0" destOrd="3" presId="urn:microsoft.com/office/officeart/2008/layout/IncreasingCircleProcess"/>
    <dgm:cxn modelId="{37E7FE7B-3B48-4BB9-BF9C-AADE63DF37C9}" type="presOf" srcId="{C45DD1E7-CB2B-4A64-B999-6FA84388D680}" destId="{DAFE87BA-0BB1-4E5C-94BE-D6D6922B0858}" srcOrd="0" destOrd="2" presId="urn:microsoft.com/office/officeart/2008/layout/IncreasingCircleProcess"/>
    <dgm:cxn modelId="{9C2E9FBF-AEAE-4554-A609-C578C1373A79}" srcId="{FD16F298-9EFF-4D55-BC48-142075462A1A}" destId="{C45DD1E7-CB2B-4A64-B999-6FA84388D680}" srcOrd="2" destOrd="0" parTransId="{FDEA6E4C-FE46-4B70-8FC9-7B68CE9483D0}" sibTransId="{B2867E7B-FE40-4526-87A2-3FBDDD86AB1D}"/>
    <dgm:cxn modelId="{E5278948-9198-4FC3-9274-0DA56B1819AE}" type="presOf" srcId="{9A9DB94A-3C75-4914-9B2E-254F0C01ABDB}" destId="{DC4D74E5-C9DA-43E7-BA9F-B8F4E7818194}" srcOrd="0" destOrd="0" presId="urn:microsoft.com/office/officeart/2008/layout/IncreasingCircleProcess"/>
    <dgm:cxn modelId="{8172D9D7-FE0D-47C7-9C3D-134CABD03954}" type="presOf" srcId="{D599E6D9-D52A-4013-A355-109B2B534021}" destId="{A1849539-4AEB-496C-A37E-14E85A841FED}" srcOrd="0" destOrd="2" presId="urn:microsoft.com/office/officeart/2008/layout/IncreasingCircleProcess"/>
    <dgm:cxn modelId="{2B494122-180D-4F57-A79B-5DE93C52AAEC}" type="presOf" srcId="{35429210-C025-43E1-9ADE-B99ADB5C984F}" destId="{D9AC3EA7-C22C-46C6-813A-5D4E0C184A7A}" srcOrd="0" destOrd="0" presId="urn:microsoft.com/office/officeart/2008/layout/IncreasingCircleProcess"/>
    <dgm:cxn modelId="{D8768326-213D-4191-B6D5-8825C682CFDA}" srcId="{AF8DBDAF-080E-4771-B5B2-347966F89F89}" destId="{D599E6D9-D52A-4013-A355-109B2B534021}" srcOrd="2" destOrd="0" parTransId="{2F82205B-AA78-4AEE-B77F-06F6BA3229C4}" sibTransId="{7DEB814D-ADC9-497B-A76C-CE19ED0793B3}"/>
    <dgm:cxn modelId="{98CDECF8-D03C-4BE6-9EFD-AF0B8065CE28}" type="presOf" srcId="{CC2E2839-09D7-480A-A73C-ECC0B9ADD86C}" destId="{DAFE87BA-0BB1-4E5C-94BE-D6D6922B0858}" srcOrd="0" destOrd="0" presId="urn:microsoft.com/office/officeart/2008/layout/IncreasingCircleProcess"/>
    <dgm:cxn modelId="{EC0746DB-3154-405B-98A1-CB94A67ABD48}" type="presOf" srcId="{1C264038-4B50-41EA-B1A1-69FCBA8B0632}" destId="{ED20D9BD-0892-4D2F-AF2C-9D2CD259E069}" srcOrd="0" destOrd="0" presId="urn:microsoft.com/office/officeart/2008/layout/IncreasingCircleProcess"/>
    <dgm:cxn modelId="{2D582E28-FDF3-4F10-937D-B33587048555}" srcId="{1C264038-4B50-41EA-B1A1-69FCBA8B0632}" destId="{AF8DBDAF-080E-4771-B5B2-347966F89F89}" srcOrd="1" destOrd="0" parTransId="{244CBD7A-19DC-452B-A898-C54302B742B6}" sibTransId="{76376D42-C367-40BB-AC92-E7333436A463}"/>
    <dgm:cxn modelId="{C3198D32-4871-4C34-83A8-CB964A6A610A}" srcId="{FD16F298-9EFF-4D55-BC48-142075462A1A}" destId="{E48702C4-3770-4B5E-8299-ABE545F59F8B}" srcOrd="3" destOrd="0" parTransId="{5B20096A-65F6-4AB0-8489-7E468F9469CB}" sibTransId="{2C04F447-6B31-4684-AA76-FEF3D752D581}"/>
    <dgm:cxn modelId="{C3A9CFA7-4D2F-4652-881A-BF2342ED7E3B}" srcId="{FD16F298-9EFF-4D55-BC48-142075462A1A}" destId="{98ECF60D-D15C-4285-8B14-3FF77FE9CACD}" srcOrd="1" destOrd="0" parTransId="{E60B32E8-8225-420D-A563-2A8F08840A28}" sibTransId="{7C84565C-A81A-459E-8DF6-2B93ECBFE2E0}"/>
    <dgm:cxn modelId="{A7F87304-7835-4A15-B99C-C06ACD048A64}" srcId="{FD16F298-9EFF-4D55-BC48-142075462A1A}" destId="{CC2E2839-09D7-480A-A73C-ECC0B9ADD86C}" srcOrd="0" destOrd="0" parTransId="{6A832766-CDEC-4692-AA8E-08B08313D35F}" sibTransId="{153A4AB3-14DF-49D1-8D85-5BB114C6D2F4}"/>
    <dgm:cxn modelId="{F2682E8B-57E8-4CA0-A9CB-E51FCB831508}" type="presOf" srcId="{FD16F298-9EFF-4D55-BC48-142075462A1A}" destId="{DF044B8C-D98E-4B11-B8B3-6DA908478217}" srcOrd="0" destOrd="0" presId="urn:microsoft.com/office/officeart/2008/layout/IncreasingCircleProcess"/>
    <dgm:cxn modelId="{4F1458A1-9864-4FC4-A6D5-BBDF2588A464}" type="presOf" srcId="{3A35D6DA-4C7A-4429-929C-81580A980F6C}" destId="{A1849539-4AEB-496C-A37E-14E85A841FED}" srcOrd="0" destOrd="1" presId="urn:microsoft.com/office/officeart/2008/layout/IncreasingCircleProcess"/>
    <dgm:cxn modelId="{3C78F408-C6A7-4893-AC8F-E15B9FA6B621}" srcId="{AF8DBDAF-080E-4771-B5B2-347966F89F89}" destId="{5977C407-15C7-43CC-AA9D-1E32D3922747}" srcOrd="0" destOrd="0" parTransId="{B5F34C81-DCC7-423D-A2B2-F969B5E76B5D}" sibTransId="{31C59D0C-96DD-4069-B6BD-1671AC0D4690}"/>
    <dgm:cxn modelId="{3A22CEAF-BE41-454B-AF0E-194FBFBAF367}" srcId="{AF8DBDAF-080E-4771-B5B2-347966F89F89}" destId="{39049249-332A-4683-98A9-7ABD48B973AB}" srcOrd="4" destOrd="0" parTransId="{DF4EC67B-48FC-4D71-AB13-4116F863BC76}" sibTransId="{BFE575F1-D819-4E69-82A0-018CF837FDC9}"/>
    <dgm:cxn modelId="{DD4FDBA5-4058-4C23-BDE1-4ECF0678673C}" type="presOf" srcId="{98ECF60D-D15C-4285-8B14-3FF77FE9CACD}" destId="{DAFE87BA-0BB1-4E5C-94BE-D6D6922B0858}" srcOrd="0" destOrd="1" presId="urn:microsoft.com/office/officeart/2008/layout/IncreasingCircleProcess"/>
    <dgm:cxn modelId="{49507BFA-6DAD-4A0B-B119-9E74FCA0A2F7}" srcId="{1C264038-4B50-41EA-B1A1-69FCBA8B0632}" destId="{9A9DB94A-3C75-4914-9B2E-254F0C01ABDB}" srcOrd="2" destOrd="0" parTransId="{55FE7172-B1B0-45A9-90A1-060D1F6F6ADE}" sibTransId="{2C7FD9A0-BD46-4CA9-B390-626235240D9F}"/>
    <dgm:cxn modelId="{9B390826-2E85-47C9-AF4D-3780B45AD8B6}" srcId="{9A9DB94A-3C75-4914-9B2E-254F0C01ABDB}" destId="{35429210-C025-43E1-9ADE-B99ADB5C984F}" srcOrd="0" destOrd="0" parTransId="{E963B07F-9562-4A7B-81C8-4D50F0D6BB4C}" sibTransId="{B63E4886-5E87-498F-8909-74D662A06C96}"/>
    <dgm:cxn modelId="{DD4048C1-C16E-4CC3-BA6C-99863B4C3A2A}" type="presOf" srcId="{39049249-332A-4683-98A9-7ABD48B973AB}" destId="{A1849539-4AEB-496C-A37E-14E85A841FED}" srcOrd="0" destOrd="4" presId="urn:microsoft.com/office/officeart/2008/layout/IncreasingCircleProcess"/>
    <dgm:cxn modelId="{D5982890-A8EB-462F-AE99-76E8F6A34BA3}" type="presParOf" srcId="{ED20D9BD-0892-4D2F-AF2C-9D2CD259E069}" destId="{B13596B4-262F-4221-A30F-E9FCE210557D}" srcOrd="0" destOrd="0" presId="urn:microsoft.com/office/officeart/2008/layout/IncreasingCircleProcess"/>
    <dgm:cxn modelId="{8E9C72B1-9FFC-4470-9872-73C902118191}" type="presParOf" srcId="{B13596B4-262F-4221-A30F-E9FCE210557D}" destId="{01852E4C-7E57-4898-825E-100B4D15009E}" srcOrd="0" destOrd="0" presId="urn:microsoft.com/office/officeart/2008/layout/IncreasingCircleProcess"/>
    <dgm:cxn modelId="{AE1CC4D8-9B32-4951-9EB9-924642100C75}" type="presParOf" srcId="{B13596B4-262F-4221-A30F-E9FCE210557D}" destId="{FAE52AB5-1576-4029-98A1-D4268E123757}" srcOrd="1" destOrd="0" presId="urn:microsoft.com/office/officeart/2008/layout/IncreasingCircleProcess"/>
    <dgm:cxn modelId="{FFE4AFB2-0ED8-46DE-82B7-4EA3A46691DC}" type="presParOf" srcId="{B13596B4-262F-4221-A30F-E9FCE210557D}" destId="{DAFE87BA-0BB1-4E5C-94BE-D6D6922B0858}" srcOrd="2" destOrd="0" presId="urn:microsoft.com/office/officeart/2008/layout/IncreasingCircleProcess"/>
    <dgm:cxn modelId="{912C3E69-A58B-44CE-BA35-3E2BAA0D05F0}" type="presParOf" srcId="{B13596B4-262F-4221-A30F-E9FCE210557D}" destId="{DF044B8C-D98E-4B11-B8B3-6DA908478217}" srcOrd="3" destOrd="0" presId="urn:microsoft.com/office/officeart/2008/layout/IncreasingCircleProcess"/>
    <dgm:cxn modelId="{8632DEEB-CB33-4CC8-B44B-24DAF9308CB4}" type="presParOf" srcId="{ED20D9BD-0892-4D2F-AF2C-9D2CD259E069}" destId="{B20AA12B-E76C-47C5-BC2D-50F4DC17D140}" srcOrd="1" destOrd="0" presId="urn:microsoft.com/office/officeart/2008/layout/IncreasingCircleProcess"/>
    <dgm:cxn modelId="{5D067704-4FF6-4862-B883-1791A94BC599}" type="presParOf" srcId="{ED20D9BD-0892-4D2F-AF2C-9D2CD259E069}" destId="{640C3030-FFDF-4480-BCB0-DC0CFB35E390}" srcOrd="2" destOrd="0" presId="urn:microsoft.com/office/officeart/2008/layout/IncreasingCircleProcess"/>
    <dgm:cxn modelId="{F4B12FDA-AB88-44AC-8D85-B3B3755BCF7B}" type="presParOf" srcId="{640C3030-FFDF-4480-BCB0-DC0CFB35E390}" destId="{7DAE588D-1AC9-4133-9125-6452F4CE049A}" srcOrd="0" destOrd="0" presId="urn:microsoft.com/office/officeart/2008/layout/IncreasingCircleProcess"/>
    <dgm:cxn modelId="{6758AB78-5759-405B-BC1C-9B5F6C6EE783}" type="presParOf" srcId="{640C3030-FFDF-4480-BCB0-DC0CFB35E390}" destId="{FE1E3DFF-88B2-4F32-8301-EE61C3300074}" srcOrd="1" destOrd="0" presId="urn:microsoft.com/office/officeart/2008/layout/IncreasingCircleProcess"/>
    <dgm:cxn modelId="{C5FC15E6-29AF-4FF0-9E58-FD7181A1E187}" type="presParOf" srcId="{640C3030-FFDF-4480-BCB0-DC0CFB35E390}" destId="{A1849539-4AEB-496C-A37E-14E85A841FED}" srcOrd="2" destOrd="0" presId="urn:microsoft.com/office/officeart/2008/layout/IncreasingCircleProcess"/>
    <dgm:cxn modelId="{71C578C4-DBE4-4A1E-8E0B-207D654ECD4D}" type="presParOf" srcId="{640C3030-FFDF-4480-BCB0-DC0CFB35E390}" destId="{2C5A7289-9D8E-48BD-9F41-6019E87599A4}" srcOrd="3" destOrd="0" presId="urn:microsoft.com/office/officeart/2008/layout/IncreasingCircleProcess"/>
    <dgm:cxn modelId="{5F0C295D-CC79-425F-9BD7-86871DC2F4C1}" type="presParOf" srcId="{ED20D9BD-0892-4D2F-AF2C-9D2CD259E069}" destId="{0EA8D02B-9584-45BA-B053-69F376656F43}" srcOrd="3" destOrd="0" presId="urn:microsoft.com/office/officeart/2008/layout/IncreasingCircleProcess"/>
    <dgm:cxn modelId="{6853A60D-22BB-4CB5-A880-0398E4D16D94}" type="presParOf" srcId="{ED20D9BD-0892-4D2F-AF2C-9D2CD259E069}" destId="{796DC13D-00F6-4000-B59A-BE6784C331B4}" srcOrd="4" destOrd="0" presId="urn:microsoft.com/office/officeart/2008/layout/IncreasingCircleProcess"/>
    <dgm:cxn modelId="{5603A20C-DBA7-409A-839B-6FB76870C44B}" type="presParOf" srcId="{796DC13D-00F6-4000-B59A-BE6784C331B4}" destId="{13CB319A-33FC-4DDA-BA3E-902BF3247893}" srcOrd="0" destOrd="0" presId="urn:microsoft.com/office/officeart/2008/layout/IncreasingCircleProcess"/>
    <dgm:cxn modelId="{9B8BEBE2-8062-4D11-B8BA-DEC41CFDDF4C}" type="presParOf" srcId="{796DC13D-00F6-4000-B59A-BE6784C331B4}" destId="{30C695BC-66C1-4496-9D57-CDE9B3EA710A}" srcOrd="1" destOrd="0" presId="urn:microsoft.com/office/officeart/2008/layout/IncreasingCircleProcess"/>
    <dgm:cxn modelId="{900906D4-C4D4-4059-8B67-7ABD97FE92BC}" type="presParOf" srcId="{796DC13D-00F6-4000-B59A-BE6784C331B4}" destId="{D9AC3EA7-C22C-46C6-813A-5D4E0C184A7A}" srcOrd="2" destOrd="0" presId="urn:microsoft.com/office/officeart/2008/layout/IncreasingCircleProcess"/>
    <dgm:cxn modelId="{24C34295-5F70-4D5A-8B6D-8130CB1500FD}" type="presParOf" srcId="{796DC13D-00F6-4000-B59A-BE6784C331B4}" destId="{DC4D74E5-C9DA-43E7-BA9F-B8F4E7818194}"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52E4C-7E57-4898-825E-100B4D15009E}">
      <dsp:nvSpPr>
        <dsp:cNvPr id="0" name=""/>
        <dsp:cNvSpPr/>
      </dsp:nvSpPr>
      <dsp:spPr>
        <a:xfrm>
          <a:off x="4075" y="0"/>
          <a:ext cx="790847" cy="790847"/>
        </a:xfrm>
        <a:prstGeom prst="ellipse">
          <a:avLst/>
        </a:prstGeom>
        <a:solidFill>
          <a:schemeClr val="bg1">
            <a:lumMod val="85000"/>
          </a:schemeClr>
        </a:solidFill>
        <a:ln>
          <a:solidFill>
            <a:srgbClr val="7030A0"/>
          </a:solidFill>
        </a:ln>
        <a:effectLst/>
      </dsp:spPr>
      <dsp:style>
        <a:lnRef idx="0">
          <a:scrgbClr r="0" g="0" b="0"/>
        </a:lnRef>
        <a:fillRef idx="1">
          <a:scrgbClr r="0" g="0" b="0"/>
        </a:fillRef>
        <a:effectRef idx="0">
          <a:scrgbClr r="0" g="0" b="0"/>
        </a:effectRef>
        <a:fontRef idx="minor"/>
      </dsp:style>
    </dsp:sp>
    <dsp:sp modelId="{FAE52AB5-1576-4029-98A1-D4268E123757}">
      <dsp:nvSpPr>
        <dsp:cNvPr id="0" name=""/>
        <dsp:cNvSpPr/>
      </dsp:nvSpPr>
      <dsp:spPr>
        <a:xfrm>
          <a:off x="83160" y="79084"/>
          <a:ext cx="632678" cy="632678"/>
        </a:xfrm>
        <a:prstGeom prst="chord">
          <a:avLst>
            <a:gd name="adj1" fmla="val 1168272"/>
            <a:gd name="adj2" fmla="val 9631728"/>
          </a:avLst>
        </a:prstGeom>
        <a:solidFill>
          <a:srgbClr val="7030A0"/>
        </a:solidFill>
        <a:ln w="12700" cap="flat" cmpd="sng" algn="ctr">
          <a:solidFill>
            <a:schemeClr val="bg1">
              <a:lumMod val="8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E87BA-0BB1-4E5C-94BE-D6D6922B0858}">
      <dsp:nvSpPr>
        <dsp:cNvPr id="0" name=""/>
        <dsp:cNvSpPr/>
      </dsp:nvSpPr>
      <dsp:spPr>
        <a:xfrm>
          <a:off x="746230" y="790847"/>
          <a:ext cx="2766496" cy="3328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800100">
            <a:lnSpc>
              <a:spcPct val="90000"/>
            </a:lnSpc>
            <a:spcBef>
              <a:spcPct val="0"/>
            </a:spcBef>
            <a:spcAft>
              <a:spcPct val="35000"/>
            </a:spcAft>
          </a:pPr>
          <a:r>
            <a:rPr lang="mi-NZ" sz="1800" kern="1200" dirty="0"/>
            <a:t>Experimental design</a:t>
          </a:r>
          <a:endParaRPr lang="en-NZ" sz="1800" kern="1200" dirty="0"/>
        </a:p>
        <a:p>
          <a:pPr lvl="0" algn="l" defTabSz="800100">
            <a:lnSpc>
              <a:spcPct val="90000"/>
            </a:lnSpc>
            <a:spcBef>
              <a:spcPct val="0"/>
            </a:spcBef>
            <a:spcAft>
              <a:spcPct val="35000"/>
            </a:spcAft>
          </a:pPr>
          <a:r>
            <a:rPr lang="mi-NZ" sz="1800" kern="1200" dirty="0"/>
            <a:t>22,000 households</a:t>
          </a:r>
          <a:endParaRPr lang="en-NZ" sz="1800" kern="1200" dirty="0"/>
        </a:p>
        <a:p>
          <a:pPr lvl="0" algn="l" defTabSz="800100">
            <a:lnSpc>
              <a:spcPct val="90000"/>
            </a:lnSpc>
            <a:spcBef>
              <a:spcPct val="0"/>
            </a:spcBef>
            <a:spcAft>
              <a:spcPct val="35000"/>
            </a:spcAft>
          </a:pPr>
          <a:r>
            <a:rPr lang="mi-NZ" sz="1800" kern="1200" dirty="0"/>
            <a:t>Split our sample to test different approaches</a:t>
          </a:r>
          <a:endParaRPr lang="en-NZ" sz="1800" kern="1200" dirty="0"/>
        </a:p>
        <a:p>
          <a:pPr lvl="0" algn="l" defTabSz="800100">
            <a:lnSpc>
              <a:spcPct val="90000"/>
            </a:lnSpc>
            <a:spcBef>
              <a:spcPct val="0"/>
            </a:spcBef>
            <a:spcAft>
              <a:spcPct val="35000"/>
            </a:spcAft>
          </a:pPr>
          <a:r>
            <a:rPr lang="mi-NZ" sz="1800" kern="1200" dirty="0"/>
            <a:t>Self response – 32 percent before field visits</a:t>
          </a:r>
        </a:p>
        <a:p>
          <a:pPr lvl="0" algn="l" defTabSz="800100">
            <a:lnSpc>
              <a:spcPct val="90000"/>
            </a:lnSpc>
            <a:spcBef>
              <a:spcPct val="0"/>
            </a:spcBef>
            <a:spcAft>
              <a:spcPct val="35000"/>
            </a:spcAft>
          </a:pPr>
          <a:r>
            <a:rPr lang="mi-NZ" sz="1800" kern="1200" dirty="0"/>
            <a:t>Response rate – 59%</a:t>
          </a:r>
        </a:p>
        <a:p>
          <a:pPr lvl="0" algn="l" defTabSz="800100">
            <a:lnSpc>
              <a:spcPct val="90000"/>
            </a:lnSpc>
            <a:spcBef>
              <a:spcPct val="0"/>
            </a:spcBef>
            <a:spcAft>
              <a:spcPct val="35000"/>
            </a:spcAft>
          </a:pPr>
          <a:r>
            <a:rPr lang="mi-NZ" sz="1800" kern="1200" dirty="0"/>
            <a:t>64% took part online</a:t>
          </a:r>
          <a:endParaRPr lang="en-NZ" sz="1800" kern="1200" dirty="0"/>
        </a:p>
      </dsp:txBody>
      <dsp:txXfrm>
        <a:off x="746230" y="790847"/>
        <a:ext cx="2766496" cy="3328150"/>
      </dsp:txXfrm>
    </dsp:sp>
    <dsp:sp modelId="{DF044B8C-D98E-4B11-B8B3-6DA908478217}">
      <dsp:nvSpPr>
        <dsp:cNvPr id="0" name=""/>
        <dsp:cNvSpPr/>
      </dsp:nvSpPr>
      <dsp:spPr>
        <a:xfrm>
          <a:off x="959683" y="0"/>
          <a:ext cx="2339590" cy="790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0" tIns="86360" rIns="86360" bIns="86360" numCol="1" spcCol="1270" anchor="b" anchorCtr="0">
          <a:noAutofit/>
        </a:bodyPr>
        <a:lstStyle/>
        <a:p>
          <a:pPr lvl="0" algn="l" defTabSz="1511300">
            <a:lnSpc>
              <a:spcPct val="90000"/>
            </a:lnSpc>
            <a:spcBef>
              <a:spcPct val="0"/>
            </a:spcBef>
            <a:spcAft>
              <a:spcPct val="35000"/>
            </a:spcAft>
          </a:pPr>
          <a:r>
            <a:rPr lang="mi-NZ" sz="3400" kern="1200" dirty="0"/>
            <a:t>March 2016</a:t>
          </a:r>
          <a:endParaRPr lang="en-NZ" sz="3400" kern="1200" dirty="0"/>
        </a:p>
      </dsp:txBody>
      <dsp:txXfrm>
        <a:off x="959683" y="0"/>
        <a:ext cx="2339590" cy="790847"/>
      </dsp:txXfrm>
    </dsp:sp>
    <dsp:sp modelId="{7DAE588D-1AC9-4133-9125-6452F4CE049A}">
      <dsp:nvSpPr>
        <dsp:cNvPr id="0" name=""/>
        <dsp:cNvSpPr/>
      </dsp:nvSpPr>
      <dsp:spPr>
        <a:xfrm>
          <a:off x="3677486" y="0"/>
          <a:ext cx="790847" cy="790847"/>
        </a:xfrm>
        <a:prstGeom prst="ellipse">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sp>
    <dsp:sp modelId="{FE1E3DFF-88B2-4F32-8301-EE61C3300074}">
      <dsp:nvSpPr>
        <dsp:cNvPr id="0" name=""/>
        <dsp:cNvSpPr/>
      </dsp:nvSpPr>
      <dsp:spPr>
        <a:xfrm>
          <a:off x="3756571" y="79084"/>
          <a:ext cx="632678" cy="632678"/>
        </a:xfrm>
        <a:prstGeom prst="chord">
          <a:avLst>
            <a:gd name="adj1" fmla="val 20431728"/>
            <a:gd name="adj2" fmla="val 11968272"/>
          </a:avLst>
        </a:prstGeom>
        <a:solidFill>
          <a:srgbClr val="7030A0"/>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849539-4AEB-496C-A37E-14E85A841FED}">
      <dsp:nvSpPr>
        <dsp:cNvPr id="0" name=""/>
        <dsp:cNvSpPr/>
      </dsp:nvSpPr>
      <dsp:spPr>
        <a:xfrm>
          <a:off x="4408189" y="790847"/>
          <a:ext cx="2789400" cy="3328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800100">
            <a:lnSpc>
              <a:spcPct val="90000"/>
            </a:lnSpc>
            <a:spcBef>
              <a:spcPct val="0"/>
            </a:spcBef>
            <a:spcAft>
              <a:spcPct val="35000"/>
            </a:spcAft>
          </a:pPr>
          <a:r>
            <a:rPr lang="mi-NZ" sz="1800" kern="1200" dirty="0"/>
            <a:t>Two sample groups</a:t>
          </a:r>
          <a:endParaRPr lang="en-NZ" sz="1800" kern="1200" dirty="0"/>
        </a:p>
        <a:p>
          <a:pPr lvl="0" algn="l" defTabSz="800100">
            <a:lnSpc>
              <a:spcPct val="90000"/>
            </a:lnSpc>
            <a:spcBef>
              <a:spcPct val="0"/>
            </a:spcBef>
            <a:spcAft>
              <a:spcPct val="35000"/>
            </a:spcAft>
          </a:pPr>
          <a:r>
            <a:rPr lang="mi-NZ" sz="1800" kern="1200" dirty="0"/>
            <a:t>8,000 households (paper forms)</a:t>
          </a:r>
          <a:endParaRPr lang="en-NZ" sz="1800" kern="1200" dirty="0"/>
        </a:p>
        <a:p>
          <a:pPr lvl="0" algn="l" defTabSz="800100">
            <a:lnSpc>
              <a:spcPct val="90000"/>
            </a:lnSpc>
            <a:spcBef>
              <a:spcPct val="0"/>
            </a:spcBef>
            <a:spcAft>
              <a:spcPct val="35000"/>
            </a:spcAft>
          </a:pPr>
          <a:r>
            <a:rPr lang="mi-NZ" sz="1800" kern="1200" dirty="0"/>
            <a:t>External reference group – 23,000 people tested online forms</a:t>
          </a:r>
          <a:endParaRPr lang="en-NZ" sz="1800" kern="1200" dirty="0"/>
        </a:p>
        <a:p>
          <a:pPr lvl="0" algn="l" defTabSz="800100">
            <a:lnSpc>
              <a:spcPct val="90000"/>
            </a:lnSpc>
            <a:spcBef>
              <a:spcPct val="0"/>
            </a:spcBef>
            <a:spcAft>
              <a:spcPct val="35000"/>
            </a:spcAft>
          </a:pPr>
          <a:r>
            <a:rPr lang="mi-NZ" sz="1800" kern="1200" dirty="0"/>
            <a:t>Content focus</a:t>
          </a:r>
          <a:endParaRPr lang="en-NZ" sz="1800" kern="1200" dirty="0"/>
        </a:p>
        <a:p>
          <a:pPr lvl="0" algn="l" defTabSz="800100">
            <a:lnSpc>
              <a:spcPct val="90000"/>
            </a:lnSpc>
            <a:spcBef>
              <a:spcPct val="0"/>
            </a:spcBef>
            <a:spcAft>
              <a:spcPct val="35000"/>
            </a:spcAft>
          </a:pPr>
          <a:r>
            <a:rPr lang="mi-NZ" sz="1800" kern="1200" dirty="0"/>
            <a:t>20% response rate</a:t>
          </a:r>
          <a:endParaRPr lang="en-NZ" sz="1800" kern="1200" dirty="0"/>
        </a:p>
      </dsp:txBody>
      <dsp:txXfrm>
        <a:off x="4408189" y="790847"/>
        <a:ext cx="2789400" cy="3328150"/>
      </dsp:txXfrm>
    </dsp:sp>
    <dsp:sp modelId="{2C5A7289-9D8E-48BD-9F41-6019E87599A4}">
      <dsp:nvSpPr>
        <dsp:cNvPr id="0" name=""/>
        <dsp:cNvSpPr/>
      </dsp:nvSpPr>
      <dsp:spPr>
        <a:xfrm>
          <a:off x="4633093" y="0"/>
          <a:ext cx="2339590" cy="790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0" tIns="86360" rIns="86360" bIns="86360" numCol="1" spcCol="1270" anchor="b" anchorCtr="0">
          <a:noAutofit/>
        </a:bodyPr>
        <a:lstStyle/>
        <a:p>
          <a:pPr lvl="0" algn="l" defTabSz="1511300">
            <a:lnSpc>
              <a:spcPct val="90000"/>
            </a:lnSpc>
            <a:spcBef>
              <a:spcPct val="0"/>
            </a:spcBef>
            <a:spcAft>
              <a:spcPct val="35000"/>
            </a:spcAft>
          </a:pPr>
          <a:r>
            <a:rPr lang="mi-NZ" sz="3400" kern="1200" dirty="0"/>
            <a:t>July 2016</a:t>
          </a:r>
          <a:endParaRPr lang="en-NZ" sz="3400" kern="1200" dirty="0"/>
        </a:p>
      </dsp:txBody>
      <dsp:txXfrm>
        <a:off x="4633093" y="0"/>
        <a:ext cx="2339590" cy="790847"/>
      </dsp:txXfrm>
    </dsp:sp>
    <dsp:sp modelId="{13CB319A-33FC-4DDA-BA3E-902BF3247893}">
      <dsp:nvSpPr>
        <dsp:cNvPr id="0" name=""/>
        <dsp:cNvSpPr/>
      </dsp:nvSpPr>
      <dsp:spPr>
        <a:xfrm>
          <a:off x="7362349" y="0"/>
          <a:ext cx="790847" cy="790847"/>
        </a:xfrm>
        <a:prstGeom prst="ellipse">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sp>
    <dsp:sp modelId="{30C695BC-66C1-4496-9D57-CDE9B3EA710A}">
      <dsp:nvSpPr>
        <dsp:cNvPr id="0" name=""/>
        <dsp:cNvSpPr/>
      </dsp:nvSpPr>
      <dsp:spPr>
        <a:xfrm>
          <a:off x="7441434" y="79084"/>
          <a:ext cx="632678" cy="632678"/>
        </a:xfrm>
        <a:prstGeom prst="chord">
          <a:avLst>
            <a:gd name="adj1" fmla="val 16200000"/>
            <a:gd name="adj2" fmla="val 16200000"/>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AC3EA7-C22C-46C6-813A-5D4E0C184A7A}">
      <dsp:nvSpPr>
        <dsp:cNvPr id="0" name=""/>
        <dsp:cNvSpPr/>
      </dsp:nvSpPr>
      <dsp:spPr>
        <a:xfrm>
          <a:off x="7966503" y="790847"/>
          <a:ext cx="3042497" cy="3328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800100">
            <a:lnSpc>
              <a:spcPct val="90000"/>
            </a:lnSpc>
            <a:spcBef>
              <a:spcPct val="0"/>
            </a:spcBef>
            <a:spcAft>
              <a:spcPct val="35000"/>
            </a:spcAft>
          </a:pPr>
          <a:r>
            <a:rPr lang="mi-NZ" sz="1800" kern="1200" dirty="0"/>
            <a:t>Rescoped after the November earthquake</a:t>
          </a:r>
        </a:p>
        <a:p>
          <a:pPr lvl="0" algn="l" defTabSz="800100">
            <a:lnSpc>
              <a:spcPct val="90000"/>
            </a:lnSpc>
            <a:spcBef>
              <a:spcPct val="0"/>
            </a:spcBef>
            <a:spcAft>
              <a:spcPct val="35000"/>
            </a:spcAft>
          </a:pPr>
          <a:r>
            <a:rPr lang="mi-NZ" sz="1800" kern="1200" dirty="0"/>
            <a:t>20,00 households in Whanganui</a:t>
          </a:r>
        </a:p>
        <a:p>
          <a:pPr lvl="0" algn="l" defTabSz="800100">
            <a:lnSpc>
              <a:spcPct val="90000"/>
            </a:lnSpc>
            <a:spcBef>
              <a:spcPct val="0"/>
            </a:spcBef>
            <a:spcAft>
              <a:spcPct val="35000"/>
            </a:spcAft>
          </a:pPr>
          <a:r>
            <a:rPr lang="en-US" sz="1800" kern="1200" dirty="0"/>
            <a:t>36% response rate</a:t>
          </a:r>
        </a:p>
        <a:p>
          <a:pPr lvl="0" algn="l" defTabSz="800100">
            <a:lnSpc>
              <a:spcPct val="90000"/>
            </a:lnSpc>
            <a:spcBef>
              <a:spcPct val="0"/>
            </a:spcBef>
            <a:spcAft>
              <a:spcPct val="35000"/>
            </a:spcAft>
          </a:pPr>
          <a:r>
            <a:rPr lang="en-US" sz="1800" kern="1200" dirty="0"/>
            <a:t>76% took part online</a:t>
          </a:r>
        </a:p>
        <a:p>
          <a:pPr lvl="0" algn="l" defTabSz="800100">
            <a:lnSpc>
              <a:spcPct val="90000"/>
            </a:lnSpc>
            <a:spcBef>
              <a:spcPct val="0"/>
            </a:spcBef>
            <a:spcAft>
              <a:spcPct val="35000"/>
            </a:spcAft>
          </a:pPr>
          <a:r>
            <a:rPr lang="en-US" sz="1800" kern="1200" dirty="0"/>
            <a:t>Marketing campaign, communications &amp; community engagement tested</a:t>
          </a:r>
        </a:p>
        <a:p>
          <a:pPr lvl="0" algn="l" defTabSz="800100">
            <a:lnSpc>
              <a:spcPct val="90000"/>
            </a:lnSpc>
            <a:spcBef>
              <a:spcPct val="0"/>
            </a:spcBef>
            <a:spcAft>
              <a:spcPct val="35000"/>
            </a:spcAft>
          </a:pPr>
          <a:endParaRPr lang="en-NZ" sz="1800" kern="1200" dirty="0"/>
        </a:p>
      </dsp:txBody>
      <dsp:txXfrm>
        <a:off x="7966503" y="790847"/>
        <a:ext cx="3042497" cy="3328150"/>
      </dsp:txXfrm>
    </dsp:sp>
    <dsp:sp modelId="{DC4D74E5-C9DA-43E7-BA9F-B8F4E7818194}">
      <dsp:nvSpPr>
        <dsp:cNvPr id="0" name=""/>
        <dsp:cNvSpPr/>
      </dsp:nvSpPr>
      <dsp:spPr>
        <a:xfrm>
          <a:off x="8317957" y="0"/>
          <a:ext cx="2339590" cy="790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0" tIns="86360" rIns="86360" bIns="86360" numCol="1" spcCol="1270" anchor="b" anchorCtr="0">
          <a:noAutofit/>
        </a:bodyPr>
        <a:lstStyle/>
        <a:p>
          <a:pPr lvl="0" algn="l" defTabSz="1511300">
            <a:lnSpc>
              <a:spcPct val="90000"/>
            </a:lnSpc>
            <a:spcBef>
              <a:spcPct val="0"/>
            </a:spcBef>
            <a:spcAft>
              <a:spcPct val="35000"/>
            </a:spcAft>
          </a:pPr>
          <a:r>
            <a:rPr lang="mi-NZ" sz="3400" kern="1200"/>
            <a:t>April 2017</a:t>
          </a:r>
          <a:endParaRPr lang="en-NZ" sz="3400" kern="1200" dirty="0"/>
        </a:p>
      </dsp:txBody>
      <dsp:txXfrm>
        <a:off x="8317957" y="0"/>
        <a:ext cx="2339590" cy="790847"/>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CF7AF-11CF-45DA-B8F7-07BE57442E13}" type="datetimeFigureOut">
              <a:rPr lang="en-NZ" smtClean="0"/>
              <a:t>27/06/2018</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3C68BB-02EF-4F7E-8F7B-1911F17AD227}" type="slidenum">
              <a:rPr lang="en-NZ" smtClean="0"/>
              <a:t>‹#›</a:t>
            </a:fld>
            <a:endParaRPr lang="en-NZ"/>
          </a:p>
        </p:txBody>
      </p:sp>
    </p:spTree>
    <p:extLst>
      <p:ext uri="{BB962C8B-B14F-4D97-AF65-F5344CB8AC3E}">
        <p14:creationId xmlns:p14="http://schemas.microsoft.com/office/powerpoint/2010/main" val="302592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FF2DBAD6-7B26-4AB6-9493-B2B0530FFB41}" type="slidenum">
              <a:rPr lang="en-NZ" smtClean="0"/>
              <a:t>1</a:t>
            </a:fld>
            <a:endParaRPr lang="en-NZ" dirty="0"/>
          </a:p>
        </p:txBody>
      </p:sp>
    </p:spTree>
    <p:extLst>
      <p:ext uri="{BB962C8B-B14F-4D97-AF65-F5344CB8AC3E}">
        <p14:creationId xmlns:p14="http://schemas.microsoft.com/office/powerpoint/2010/main" val="3673798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Opportunities:</a:t>
            </a:r>
          </a:p>
          <a:p>
            <a:pPr marL="285750" indent="-285750">
              <a:buFont typeface="Arial" panose="020B0604020202020204" pitchFamily="34" charset="0"/>
              <a:buChar char="•"/>
            </a:pPr>
            <a:r>
              <a:rPr lang="en-NZ" sz="1200" dirty="0"/>
              <a:t>Refreshing the content allows us to address important unmet information needs</a:t>
            </a:r>
          </a:p>
          <a:p>
            <a:pPr marL="285750" indent="-285750">
              <a:buFont typeface="Arial" panose="020B0604020202020204" pitchFamily="34" charset="0"/>
              <a:buChar char="•"/>
            </a:pPr>
            <a:r>
              <a:rPr lang="en-NZ" sz="1200" dirty="0"/>
              <a:t>Leveraging the benefits of an improved processing system, revised methodologies, administrative data and the online first collection model will allow us to produce higher quality outputs for customers</a:t>
            </a:r>
          </a:p>
          <a:p>
            <a:r>
              <a:rPr lang="en-US" dirty="0">
                <a:latin typeface="Calibri"/>
              </a:rPr>
              <a:t>Challenges:</a:t>
            </a:r>
          </a:p>
          <a:p>
            <a:pPr marL="285750" indent="-285750">
              <a:buFont typeface="Arial" panose="020B0604020202020204" pitchFamily="34" charset="0"/>
              <a:buChar char="•"/>
            </a:pPr>
            <a:r>
              <a:rPr lang="en-NZ" sz="1200" dirty="0"/>
              <a:t>Managing expectations around the amount of new content we can include on the forms. Increasing the total amount of content will likely lower overall response rates and data quality</a:t>
            </a:r>
          </a:p>
          <a:p>
            <a:pPr marL="285750" indent="-285750">
              <a:buFont typeface="Arial" panose="020B0604020202020204" pitchFamily="34" charset="0"/>
              <a:buChar char="•"/>
            </a:pPr>
            <a:r>
              <a:rPr lang="en-NZ" sz="1200" dirty="0"/>
              <a:t>The high profile of the census and the level of detail that it can provide means that many customers may want information on a topic that is better suited in another survey collection</a:t>
            </a:r>
          </a:p>
          <a:p>
            <a:endParaRPr lang="en-NZ" dirty="0">
              <a:latin typeface="Calibri"/>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2</a:t>
            </a:fld>
            <a:endParaRPr lang="en-NZ"/>
          </a:p>
        </p:txBody>
      </p:sp>
    </p:spTree>
    <p:extLst>
      <p:ext uri="{BB962C8B-B14F-4D97-AF65-F5344CB8AC3E}">
        <p14:creationId xmlns:p14="http://schemas.microsoft.com/office/powerpoint/2010/main" val="2707677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Engagement and consultation have played a major roles in ensuring that the census content remains relevant and reflect real world change</a:t>
            </a:r>
          </a:p>
          <a:p>
            <a:r>
              <a:rPr lang="en-NZ" dirty="0">
                <a:latin typeface="+mn-lt"/>
              </a:rPr>
              <a:t>This census cycle we undertook engagement and consultation using three methods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dirty="0">
                <a:latin typeface="+mn-lt"/>
              </a:rPr>
              <a:t>Face to face seminars and workshops in five main centres - </a:t>
            </a:r>
            <a:r>
              <a:rPr lang="en-NZ" dirty="0"/>
              <a:t>In addition to meetings with key agencies at the end of 2014, we ran face-to-face seminars and workshops in Auckland, Hamilton, Wellington, Christchurch, and Dunedin in May 2015. These seminars involved a small group of technical experts, and provided an introduction to the modernised 2018 Census and a general overview of census content. The workshops included a detailed run-through of the Preliminary View of 2018 Census Content for each topic.  </a:t>
            </a:r>
            <a:endParaRPr lang="en-NZ"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dirty="0"/>
              <a:t>Public online engagement ran over nine weeks from April 2015 using the </a:t>
            </a:r>
            <a:r>
              <a:rPr lang="en-NZ" dirty="0" err="1"/>
              <a:t>Loomio</a:t>
            </a:r>
            <a:r>
              <a:rPr lang="en-NZ" dirty="0"/>
              <a:t> discussion forum. This is the first time Stats NZ has conducted live, supported, public online engagement. It was a unique opportunity for the public to have their say about census content and for us to learn to engage with the public in this way.  </a:t>
            </a:r>
            <a:endParaRPr lang="en-NZ"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dirty="0">
                <a:latin typeface="+mn-lt"/>
              </a:rPr>
              <a:t>Formal submissions - </a:t>
            </a:r>
            <a:r>
              <a:rPr lang="en-NZ" dirty="0"/>
              <a:t>The formal submission period started two weeks after online engagement in May 2015 and closed at the end of June. Formal submissions started after online engagement to encourage people to discuss and develop their thinking with others on the discussion forum before making a formal submission. Where appropriate we encouraged people to represent the views of their organisation. For formal submissions, we encouraged people to fill in a form on the Stats NZ website, but also accepted email and paper submissions. This approach was in line with our digital-first goal for the 2018 Census</a:t>
            </a:r>
          </a:p>
          <a:p>
            <a:endParaRPr lang="en-NZ" dirty="0"/>
          </a:p>
        </p:txBody>
      </p:sp>
      <p:sp>
        <p:nvSpPr>
          <p:cNvPr id="4" name="Slide Number Placeholder 3"/>
          <p:cNvSpPr>
            <a:spLocks noGrp="1"/>
          </p:cNvSpPr>
          <p:nvPr>
            <p:ph type="sldNum" sz="quarter" idx="10"/>
          </p:nvPr>
        </p:nvSpPr>
        <p:spPr/>
        <p:txBody>
          <a:bodyPr/>
          <a:lstStyle/>
          <a:p>
            <a:fld id="{A08D4D4B-0AE9-42B1-8424-9978DF9F73A0}" type="slidenum">
              <a:rPr lang="en-NZ" smtClean="0"/>
              <a:t>3</a:t>
            </a:fld>
            <a:endParaRPr lang="en-NZ"/>
          </a:p>
        </p:txBody>
      </p:sp>
    </p:spTree>
    <p:extLst>
      <p:ext uri="{BB962C8B-B14F-4D97-AF65-F5344CB8AC3E}">
        <p14:creationId xmlns:p14="http://schemas.microsoft.com/office/powerpoint/2010/main" val="201298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NZ" dirty="0">
                <a:latin typeface="Calibri"/>
              </a:rPr>
              <a:t>The content team reviewed submissions, and went through a content determination process. </a:t>
            </a:r>
          </a:p>
          <a:p>
            <a:pPr marL="171450" indent="-171450">
              <a:buFont typeface="Arial" panose="020B0604020202020204" pitchFamily="34" charset="0"/>
              <a:buChar char="•"/>
            </a:pPr>
            <a:r>
              <a:rPr lang="en-NZ" dirty="0">
                <a:latin typeface="Calibri"/>
              </a:rPr>
              <a:t>The topics included in the census must reflect legal requirements, current information needs, and our aims for the census.</a:t>
            </a:r>
          </a:p>
          <a:p>
            <a:pPr marL="171450" indent="-171450">
              <a:buFont typeface="Arial" panose="020B0604020202020204" pitchFamily="34" charset="0"/>
              <a:buChar char="•"/>
            </a:pPr>
            <a:r>
              <a:rPr lang="en-NZ" dirty="0">
                <a:latin typeface="Calibri"/>
              </a:rPr>
              <a:t>The census must also reflect real-world change and maintain relevance. </a:t>
            </a:r>
          </a:p>
          <a:p>
            <a:pPr marL="171450" indent="-171450">
              <a:buFont typeface="Arial" panose="020B0604020202020204" pitchFamily="34" charset="0"/>
              <a:buChar char="•"/>
            </a:pPr>
            <a:r>
              <a:rPr lang="en-NZ" dirty="0">
                <a:latin typeface="Calibri"/>
              </a:rPr>
              <a:t>Regardless of whether census forms are competed online or on paper, it is still important to consider the overall amount of information being collected and overall respondent burden., The size of the paper forms and ability to fit the content onto these is an important factor. </a:t>
            </a:r>
          </a:p>
          <a:p>
            <a:pPr marL="171450" indent="-171450">
              <a:buFont typeface="Arial" panose="020B0604020202020204" pitchFamily="34" charset="0"/>
              <a:buChar char="•"/>
            </a:pPr>
            <a:endParaRPr lang="en-US" dirty="0">
              <a:latin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NZ" dirty="0">
                <a:latin typeface="+mn-lt"/>
              </a:rPr>
              <a:t>The census content and all topics raised during engagement and consultation were then evaluated against a set of criteria.</a:t>
            </a:r>
            <a:endParaRPr lang="en-US" dirty="0">
              <a:latin typeface="Calibri"/>
            </a:endParaRPr>
          </a:p>
          <a:p>
            <a:pPr marL="0" indent="0">
              <a:buFont typeface="Arial" panose="020B0604020202020204" pitchFamily="34" charset="0"/>
              <a:buNone/>
            </a:pPr>
            <a:r>
              <a:rPr lang="en-US" dirty="0">
                <a:latin typeface="Calibri"/>
              </a:rPr>
              <a:t>Scoring of submissions:</a:t>
            </a:r>
          </a:p>
          <a:p>
            <a:pPr marL="171450" indent="-171450">
              <a:buFont typeface="Arial" panose="020B0604020202020204" pitchFamily="34" charset="0"/>
              <a:buChar char="•"/>
            </a:pPr>
            <a:r>
              <a:rPr lang="en-US" dirty="0">
                <a:latin typeface="Calibri"/>
              </a:rPr>
              <a:t>&lt;60 – Currently recommending</a:t>
            </a:r>
            <a:r>
              <a:rPr lang="en-US" baseline="0" dirty="0">
                <a:latin typeface="Calibri"/>
              </a:rPr>
              <a:t> exclusion</a:t>
            </a:r>
          </a:p>
          <a:p>
            <a:pPr marL="171450" indent="-171450">
              <a:buFont typeface="Arial" panose="020B0604020202020204" pitchFamily="34" charset="0"/>
              <a:buChar char="•"/>
            </a:pPr>
            <a:r>
              <a:rPr lang="en-US" baseline="0" dirty="0">
                <a:latin typeface="Calibri"/>
              </a:rPr>
              <a:t>60-69 – More content development and evidence (QD/content team/external)</a:t>
            </a:r>
          </a:p>
          <a:p>
            <a:pPr marL="171450" indent="-171450">
              <a:buFont typeface="Arial" panose="020B0604020202020204" pitchFamily="34" charset="0"/>
              <a:buChar char="•"/>
            </a:pPr>
            <a:r>
              <a:rPr lang="en-US" baseline="0" dirty="0">
                <a:latin typeface="Calibri"/>
              </a:rPr>
              <a:t>70-74 – Currently recommended for inclusion, but some minor issues may need to be resolved</a:t>
            </a:r>
          </a:p>
          <a:p>
            <a:pPr marL="171450" indent="-171450">
              <a:buFont typeface="Arial" panose="020B0604020202020204" pitchFamily="34" charset="0"/>
              <a:buChar char="•"/>
            </a:pPr>
            <a:r>
              <a:rPr lang="en-US" baseline="0" dirty="0">
                <a:latin typeface="Calibri"/>
              </a:rPr>
              <a:t>75+ - Currently recommended for inclusion</a:t>
            </a:r>
            <a:endParaRPr lang="en-NZ" dirty="0">
              <a:latin typeface="Calibri"/>
            </a:endParaRPr>
          </a:p>
          <a:p>
            <a:endParaRPr lang="en-NZ" dirty="0">
              <a:latin typeface="Calibri"/>
            </a:endParaRPr>
          </a:p>
          <a:p>
            <a:endParaRPr lang="en-NZ" dirty="0">
              <a:latin typeface="Calibri"/>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4</a:t>
            </a:fld>
            <a:endParaRPr lang="en-NZ"/>
          </a:p>
        </p:txBody>
      </p:sp>
    </p:spTree>
    <p:extLst>
      <p:ext uri="{BB962C8B-B14F-4D97-AF65-F5344CB8AC3E}">
        <p14:creationId xmlns:p14="http://schemas.microsoft.com/office/powerpoint/2010/main" val="320979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latin typeface="+mn-lt"/>
              </a:rPr>
              <a:t>We have thoroughly tested new and changed content including cognitive testing and mass completion testing with testing the questionnaire in two major tests in July 2016 and March 2017. </a:t>
            </a:r>
          </a:p>
          <a:p>
            <a:endParaRPr lang="en-NZ" dirty="0">
              <a:latin typeface="+mn-lt"/>
            </a:endParaRPr>
          </a:p>
          <a:p>
            <a:r>
              <a:rPr lang="en-US" dirty="0"/>
              <a:t>Cognitive testing to assess whether new and changed content is suitable for a self-completed questionnaire</a:t>
            </a:r>
          </a:p>
          <a:p>
            <a:r>
              <a:rPr lang="en-US" dirty="0"/>
              <a:t>A number of topics did not progress past cognitive testing (stepfamilies, gender identity, volunteering, license to occupy)</a:t>
            </a:r>
          </a:p>
          <a:p>
            <a:pPr lvl="0"/>
            <a:endParaRPr lang="mi-NZ" sz="1200" dirty="0"/>
          </a:p>
          <a:p>
            <a:pPr lvl="0"/>
            <a:r>
              <a:rPr lang="mi-NZ" sz="1200" dirty="0"/>
              <a:t>Public content</a:t>
            </a:r>
            <a:r>
              <a:rPr lang="mi-NZ" sz="1200" baseline="0" dirty="0"/>
              <a:t> tests:</a:t>
            </a:r>
          </a:p>
          <a:p>
            <a:pPr lvl="0"/>
            <a:endParaRPr lang="mi-NZ" sz="1200" dirty="0"/>
          </a:p>
          <a:p>
            <a:pPr lvl="0"/>
            <a:r>
              <a:rPr lang="mi-NZ" sz="1200" dirty="0"/>
              <a:t>March</a:t>
            </a:r>
            <a:r>
              <a:rPr lang="mi-NZ" sz="1200" baseline="0" dirty="0"/>
              <a:t> 2016</a:t>
            </a:r>
            <a:endParaRPr lang="mi-NZ" sz="1200" dirty="0"/>
          </a:p>
          <a:p>
            <a:pPr marL="171450" lvl="0" indent="-171450">
              <a:buFont typeface="Arial" panose="020B0604020202020204" pitchFamily="34" charset="0"/>
              <a:buChar char="•"/>
            </a:pPr>
            <a:r>
              <a:rPr lang="mi-NZ" sz="1200" dirty="0"/>
              <a:t>Field focused test</a:t>
            </a:r>
            <a:endParaRPr lang="en-NZ" sz="1200" dirty="0"/>
          </a:p>
          <a:p>
            <a:pPr marL="171450" lvl="0" indent="-171450">
              <a:buFont typeface="Arial" panose="020B0604020202020204" pitchFamily="34" charset="0"/>
              <a:buChar char="•"/>
            </a:pPr>
            <a:r>
              <a:rPr lang="en-NZ" sz="1200" dirty="0"/>
              <a:t>Limited number of variables</a:t>
            </a:r>
          </a:p>
          <a:p>
            <a:pPr marL="171450" lvl="0" indent="-171450">
              <a:buFont typeface="Arial" panose="020B0604020202020204" pitchFamily="34" charset="0"/>
              <a:buChar char="•"/>
            </a:pPr>
            <a:r>
              <a:rPr lang="mi-NZ" sz="1200" dirty="0"/>
              <a:t>Housing quality questions were tested on dwelling form</a:t>
            </a:r>
          </a:p>
          <a:p>
            <a:pPr marL="0" lvl="0" indent="0">
              <a:buFont typeface="Arial" panose="020B0604020202020204" pitchFamily="34" charset="0"/>
              <a:buNone/>
            </a:pPr>
            <a:endParaRPr lang="mi-NZ" sz="1200" dirty="0"/>
          </a:p>
          <a:p>
            <a:pPr marL="0" lvl="0" indent="0">
              <a:buFont typeface="Arial" panose="020B0604020202020204" pitchFamily="34" charset="0"/>
              <a:buNone/>
            </a:pPr>
            <a:r>
              <a:rPr lang="mi-NZ" sz="1200" dirty="0"/>
              <a:t>July 2016</a:t>
            </a:r>
          </a:p>
          <a:p>
            <a:pPr marL="171450" lvl="0" indent="-171450">
              <a:buFont typeface="Arial" panose="020B0604020202020204" pitchFamily="34" charset="0"/>
              <a:buChar char="•"/>
            </a:pPr>
            <a:r>
              <a:rPr lang="mi-NZ" sz="1200" dirty="0"/>
              <a:t>Content focus</a:t>
            </a:r>
          </a:p>
          <a:p>
            <a:pPr marL="171450" lvl="0" indent="-171450">
              <a:buFont typeface="Arial" panose="020B0604020202020204" pitchFamily="34" charset="0"/>
              <a:buChar char="•"/>
            </a:pPr>
            <a:r>
              <a:rPr lang="mi-NZ" sz="1200" dirty="0"/>
              <a:t>Wide scope of content tested: 7 page individual form</a:t>
            </a:r>
          </a:p>
          <a:p>
            <a:pPr marL="171450" lvl="0" indent="-171450">
              <a:buFont typeface="Arial" panose="020B0604020202020204" pitchFamily="34" charset="0"/>
              <a:buChar char="•"/>
            </a:pPr>
            <a:r>
              <a:rPr lang="mi-NZ" sz="1200" dirty="0"/>
              <a:t>Two sample groups: paper and internet</a:t>
            </a:r>
            <a:endParaRPr lang="en-NZ" sz="1200" dirty="0"/>
          </a:p>
          <a:p>
            <a:pPr marL="171450" lvl="0" indent="-171450">
              <a:buFont typeface="Arial" panose="020B0604020202020204" pitchFamily="34" charset="0"/>
              <a:buChar char="•"/>
            </a:pPr>
            <a:r>
              <a:rPr lang="mi-NZ" sz="1200" dirty="0"/>
              <a:t>8,000 households (paper forms)</a:t>
            </a:r>
            <a:endParaRPr lang="en-NZ" sz="1200" dirty="0"/>
          </a:p>
          <a:p>
            <a:pPr marL="171450" lvl="0" indent="-171450">
              <a:buFont typeface="Arial" panose="020B0604020202020204" pitchFamily="34" charset="0"/>
              <a:buChar char="•"/>
            </a:pPr>
            <a:r>
              <a:rPr lang="mi-NZ" sz="1200" dirty="0"/>
              <a:t>External reference group – 23,000 people tested online forms</a:t>
            </a:r>
            <a:endParaRPr lang="en-NZ" sz="1200" dirty="0"/>
          </a:p>
          <a:p>
            <a:pPr marL="0" lvl="0" indent="0">
              <a:buFont typeface="Arial" panose="020B0604020202020204" pitchFamily="34" charset="0"/>
              <a:buNone/>
            </a:pPr>
            <a:endParaRPr lang="mi-NZ" sz="1200" dirty="0"/>
          </a:p>
          <a:p>
            <a:pPr marL="0" lvl="0" indent="0">
              <a:buFont typeface="Arial" panose="020B0604020202020204" pitchFamily="34" charset="0"/>
              <a:buNone/>
            </a:pPr>
            <a:r>
              <a:rPr lang="mi-NZ" sz="1200" dirty="0"/>
              <a:t>April 2017</a:t>
            </a:r>
          </a:p>
          <a:p>
            <a:pPr marL="171450" lvl="0" indent="-171450">
              <a:buFont typeface="Arial" panose="020B0604020202020204" pitchFamily="34" charset="0"/>
              <a:buChar char="•"/>
            </a:pPr>
            <a:r>
              <a:rPr lang="en-NZ" sz="1200" dirty="0"/>
              <a:t>Content further refined</a:t>
            </a:r>
          </a:p>
          <a:p>
            <a:pPr marL="171450" lvl="0" indent="-171450">
              <a:buFont typeface="Arial" panose="020B0604020202020204" pitchFamily="34" charset="0"/>
              <a:buChar char="•"/>
            </a:pPr>
            <a:r>
              <a:rPr lang="en-NZ" sz="1200" dirty="0"/>
              <a:t>Using intended paper size for 2018: 4 pages</a:t>
            </a:r>
          </a:p>
          <a:p>
            <a:pPr marL="171450" lvl="0" indent="-171450">
              <a:buFont typeface="Arial" panose="020B0604020202020204" pitchFamily="34" charset="0"/>
              <a:buChar char="•"/>
            </a:pPr>
            <a:r>
              <a:rPr lang="en-NZ" sz="1200" dirty="0"/>
              <a:t>While earthquake </a:t>
            </a:r>
            <a:r>
              <a:rPr lang="en-NZ" sz="1200" dirty="0" err="1"/>
              <a:t>rescoped</a:t>
            </a:r>
            <a:r>
              <a:rPr lang="en-NZ" sz="1200" dirty="0"/>
              <a:t> the test to not include test outputs, more focus put onto output and detail of data quality</a:t>
            </a:r>
          </a:p>
          <a:p>
            <a:pPr marL="0" lvl="0" indent="0">
              <a:buFont typeface="Arial" panose="020B0604020202020204" pitchFamily="34" charset="0"/>
              <a:buNone/>
            </a:pPr>
            <a:endParaRPr lang="mi-NZ" sz="1200" dirty="0"/>
          </a:p>
          <a:p>
            <a:endParaRPr lang="en-NZ" dirty="0">
              <a:latin typeface="+mn-lt"/>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5</a:t>
            </a:fld>
            <a:endParaRPr lang="en-NZ"/>
          </a:p>
        </p:txBody>
      </p:sp>
    </p:spTree>
    <p:extLst>
      <p:ext uri="{BB962C8B-B14F-4D97-AF65-F5344CB8AC3E}">
        <p14:creationId xmlns:p14="http://schemas.microsoft.com/office/powerpoint/2010/main" val="350082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latin typeface="Arial" panose="020B0604020202020204" pitchFamily="34" charset="0"/>
                <a:cs typeface="Arial" panose="020B0604020202020204" pitchFamily="34" charset="0"/>
              </a:rPr>
              <a:t>A number of small independent</a:t>
            </a:r>
            <a:r>
              <a:rPr lang="en-US" sz="800" baseline="0" dirty="0">
                <a:latin typeface="Arial" panose="020B0604020202020204" pitchFamily="34" charset="0"/>
                <a:cs typeface="Arial" panose="020B0604020202020204" pitchFamily="34" charset="0"/>
              </a:rPr>
              <a:t> tests conducted together with larger tests in 2016 and 2017. (Already been reflected on from the content perspective in the first session).</a:t>
            </a:r>
          </a:p>
          <a:p>
            <a:r>
              <a:rPr lang="en-US" sz="800" baseline="0" dirty="0">
                <a:latin typeface="Arial" panose="020B0604020202020204" pitchFamily="34" charset="0"/>
                <a:cs typeface="Arial" panose="020B0604020202020204" pitchFamily="34" charset="0"/>
              </a:rPr>
              <a:t>Testing process is an ongoing one even though our field tests have been completed.</a:t>
            </a:r>
            <a:endParaRPr lang="en-NZ" sz="800" dirty="0">
              <a:latin typeface="Arial" panose="020B0604020202020204" pitchFamily="34" charset="0"/>
              <a:cs typeface="Arial" panose="020B0604020202020204" pitchFamily="34" charset="0"/>
            </a:endParaRPr>
          </a:p>
          <a:p>
            <a:endParaRPr lang="en-NZ" sz="800" dirty="0">
              <a:latin typeface="Arial" panose="020B0604020202020204" pitchFamily="34" charset="0"/>
              <a:cs typeface="Arial" panose="020B0604020202020204" pitchFamily="34" charset="0"/>
            </a:endParaRPr>
          </a:p>
          <a:p>
            <a:r>
              <a:rPr lang="en-NZ" sz="800" dirty="0">
                <a:latin typeface="Arial" panose="020B0604020202020204" pitchFamily="34" charset="0"/>
                <a:cs typeface="Arial" panose="020B0604020202020204" pitchFamily="34" charset="0"/>
              </a:rPr>
              <a:t>April 2017 </a:t>
            </a:r>
          </a:p>
          <a:p>
            <a:pPr marL="171450" indent="-171450">
              <a:buFont typeface="Arial" panose="020B0604020202020204" pitchFamily="34" charset="0"/>
              <a:buChar char="•"/>
            </a:pPr>
            <a:r>
              <a:rPr lang="en-NZ" sz="800" dirty="0">
                <a:latin typeface="Arial" panose="020B0604020202020204" pitchFamily="34" charset="0"/>
                <a:cs typeface="Arial" panose="020B0604020202020204" pitchFamily="34" charset="0"/>
              </a:rPr>
              <a:t>We received 15,000 individual forms, and 7,000 dwelling forms. </a:t>
            </a:r>
          </a:p>
          <a:p>
            <a:pPr marL="171450" indent="-171450">
              <a:buFont typeface="Arial" panose="020B0604020202020204" pitchFamily="34" charset="0"/>
              <a:buChar char="•"/>
            </a:pPr>
            <a:r>
              <a:rPr lang="en-NZ" dirty="0"/>
              <a:t>It took people approximately eight minutes to complete their individual form online.</a:t>
            </a:r>
          </a:p>
          <a:p>
            <a:pPr marL="171450" indent="-171450">
              <a:buFont typeface="Arial" panose="020B0604020202020204" pitchFamily="34" charset="0"/>
              <a:buChar char="•"/>
            </a:pPr>
            <a:r>
              <a:rPr lang="en-NZ" dirty="0"/>
              <a:t>Overall, 69% of online responses were completed on a desktop computer, 17% were by mobile and 14% were on a tablet.</a:t>
            </a:r>
          </a:p>
          <a:p>
            <a:pPr marL="171450" indent="-171450">
              <a:buFont typeface="Arial" panose="020B0604020202020204" pitchFamily="34" charset="0"/>
              <a:buChar char="•"/>
            </a:pPr>
            <a:r>
              <a:rPr lang="en-NZ" dirty="0"/>
              <a:t>Most people completed their census test forms on 4 April 2017, despite the risk of flooding in Whanganui that day.</a:t>
            </a:r>
          </a:p>
          <a:p>
            <a:endParaRPr lang="en-NZ" sz="800" dirty="0">
              <a:latin typeface="Arial" panose="020B0604020202020204" pitchFamily="34" charset="0"/>
              <a:cs typeface="Arial" panose="020B0604020202020204" pitchFamily="34" charset="0"/>
            </a:endParaRPr>
          </a:p>
          <a:p>
            <a:endParaRPr lang="en-NZ" dirty="0"/>
          </a:p>
        </p:txBody>
      </p:sp>
      <p:sp>
        <p:nvSpPr>
          <p:cNvPr id="4" name="Slide Number Placeholder 3"/>
          <p:cNvSpPr>
            <a:spLocks noGrp="1"/>
          </p:cNvSpPr>
          <p:nvPr>
            <p:ph type="sldNum" sz="quarter" idx="10"/>
          </p:nvPr>
        </p:nvSpPr>
        <p:spPr/>
        <p:txBody>
          <a:bodyPr/>
          <a:lstStyle/>
          <a:p>
            <a:fld id="{FF2DBAD6-7B26-4AB6-9493-B2B0530FFB41}" type="slidenum">
              <a:rPr lang="en-NZ" smtClean="0"/>
              <a:t>6</a:t>
            </a:fld>
            <a:endParaRPr lang="en-NZ" dirty="0"/>
          </a:p>
        </p:txBody>
      </p:sp>
    </p:spTree>
    <p:extLst>
      <p:ext uri="{BB962C8B-B14F-4D97-AF65-F5344CB8AC3E}">
        <p14:creationId xmlns:p14="http://schemas.microsoft.com/office/powerpoint/2010/main" val="2967577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latin typeface="+mn-lt"/>
              </a:rPr>
              <a:t>We have thoroughly tested new and changed content including cognitive testing and mass completion testing with testing the questionnaire in two major tests in July 2016 and March 2017. </a:t>
            </a:r>
          </a:p>
          <a:p>
            <a:endParaRPr lang="en-NZ" dirty="0">
              <a:latin typeface="+mn-lt"/>
            </a:endParaRPr>
          </a:p>
          <a:p>
            <a:r>
              <a:rPr lang="en-US" dirty="0"/>
              <a:t>Cognitive testing to assess whether new and changed content is suitable for a self-completed questionnaire</a:t>
            </a:r>
          </a:p>
          <a:p>
            <a:r>
              <a:rPr lang="en-US" dirty="0"/>
              <a:t>A number of topics did not progress past cognitive testing (stepfamilies, gender identity, volunteering, license to occupy)</a:t>
            </a:r>
          </a:p>
          <a:p>
            <a:pPr lvl="0"/>
            <a:endParaRPr lang="mi-NZ" sz="1200" dirty="0"/>
          </a:p>
          <a:p>
            <a:pPr lvl="0"/>
            <a:r>
              <a:rPr lang="mi-NZ" sz="1200" dirty="0"/>
              <a:t>Public content</a:t>
            </a:r>
            <a:r>
              <a:rPr lang="mi-NZ" sz="1200" baseline="0" dirty="0"/>
              <a:t> tests:</a:t>
            </a:r>
          </a:p>
          <a:p>
            <a:pPr lvl="0"/>
            <a:endParaRPr lang="mi-NZ" sz="1200" dirty="0"/>
          </a:p>
          <a:p>
            <a:pPr lvl="0"/>
            <a:r>
              <a:rPr lang="mi-NZ" sz="1200" dirty="0"/>
              <a:t>March</a:t>
            </a:r>
            <a:r>
              <a:rPr lang="mi-NZ" sz="1200" baseline="0" dirty="0"/>
              <a:t> 2016</a:t>
            </a:r>
            <a:endParaRPr lang="mi-NZ" sz="1200" dirty="0"/>
          </a:p>
          <a:p>
            <a:pPr marL="171450" lvl="0" indent="-171450">
              <a:buFont typeface="Arial" panose="020B0604020202020204" pitchFamily="34" charset="0"/>
              <a:buChar char="•"/>
            </a:pPr>
            <a:r>
              <a:rPr lang="mi-NZ" sz="1200" dirty="0"/>
              <a:t>Field focused test</a:t>
            </a:r>
            <a:endParaRPr lang="en-NZ" sz="1200" dirty="0"/>
          </a:p>
          <a:p>
            <a:pPr marL="171450" lvl="0" indent="-171450">
              <a:buFont typeface="Arial" panose="020B0604020202020204" pitchFamily="34" charset="0"/>
              <a:buChar char="•"/>
            </a:pPr>
            <a:r>
              <a:rPr lang="en-NZ" sz="1200" dirty="0"/>
              <a:t>Limited number of variables</a:t>
            </a:r>
          </a:p>
          <a:p>
            <a:pPr marL="171450" lvl="0" indent="-171450">
              <a:buFont typeface="Arial" panose="020B0604020202020204" pitchFamily="34" charset="0"/>
              <a:buChar char="•"/>
            </a:pPr>
            <a:r>
              <a:rPr lang="mi-NZ" sz="1200" dirty="0"/>
              <a:t>Housing quality questions were tested on dwelling form</a:t>
            </a:r>
          </a:p>
          <a:p>
            <a:pPr marL="0" lvl="0" indent="0">
              <a:buFont typeface="Arial" panose="020B0604020202020204" pitchFamily="34" charset="0"/>
              <a:buNone/>
            </a:pPr>
            <a:endParaRPr lang="mi-NZ" sz="1200" dirty="0"/>
          </a:p>
          <a:p>
            <a:pPr marL="0" lvl="0" indent="0">
              <a:buFont typeface="Arial" panose="020B0604020202020204" pitchFamily="34" charset="0"/>
              <a:buNone/>
            </a:pPr>
            <a:r>
              <a:rPr lang="mi-NZ" sz="1200" dirty="0"/>
              <a:t>July 2016</a:t>
            </a:r>
          </a:p>
          <a:p>
            <a:pPr marL="171450" lvl="0" indent="-171450">
              <a:buFont typeface="Arial" panose="020B0604020202020204" pitchFamily="34" charset="0"/>
              <a:buChar char="•"/>
            </a:pPr>
            <a:r>
              <a:rPr lang="mi-NZ" sz="1200" dirty="0"/>
              <a:t>Content focus</a:t>
            </a:r>
          </a:p>
          <a:p>
            <a:pPr marL="171450" lvl="0" indent="-171450">
              <a:buFont typeface="Arial" panose="020B0604020202020204" pitchFamily="34" charset="0"/>
              <a:buChar char="•"/>
            </a:pPr>
            <a:r>
              <a:rPr lang="mi-NZ" sz="1200" dirty="0"/>
              <a:t>Wide scope of content tested: 7 page individual form</a:t>
            </a:r>
          </a:p>
          <a:p>
            <a:pPr marL="171450" lvl="0" indent="-171450">
              <a:buFont typeface="Arial" panose="020B0604020202020204" pitchFamily="34" charset="0"/>
              <a:buChar char="•"/>
            </a:pPr>
            <a:r>
              <a:rPr lang="mi-NZ" sz="1200" dirty="0"/>
              <a:t>Two sample groups: paper and internet</a:t>
            </a:r>
            <a:endParaRPr lang="en-NZ" sz="1200" dirty="0"/>
          </a:p>
          <a:p>
            <a:pPr marL="171450" lvl="0" indent="-171450">
              <a:buFont typeface="Arial" panose="020B0604020202020204" pitchFamily="34" charset="0"/>
              <a:buChar char="•"/>
            </a:pPr>
            <a:r>
              <a:rPr lang="mi-NZ" sz="1200" dirty="0"/>
              <a:t>8,000 households (paper forms)</a:t>
            </a:r>
            <a:endParaRPr lang="en-NZ" sz="1200" dirty="0"/>
          </a:p>
          <a:p>
            <a:pPr marL="171450" lvl="0" indent="-171450">
              <a:buFont typeface="Arial" panose="020B0604020202020204" pitchFamily="34" charset="0"/>
              <a:buChar char="•"/>
            </a:pPr>
            <a:r>
              <a:rPr lang="mi-NZ" sz="1200" dirty="0"/>
              <a:t>External reference group – 23,000 people tested online forms</a:t>
            </a:r>
            <a:endParaRPr lang="en-NZ" sz="1200" dirty="0"/>
          </a:p>
          <a:p>
            <a:pPr marL="0" lvl="0" indent="0">
              <a:buFont typeface="Arial" panose="020B0604020202020204" pitchFamily="34" charset="0"/>
              <a:buNone/>
            </a:pPr>
            <a:endParaRPr lang="mi-NZ" sz="1200" dirty="0"/>
          </a:p>
          <a:p>
            <a:pPr marL="0" lvl="0" indent="0">
              <a:buFont typeface="Arial" panose="020B0604020202020204" pitchFamily="34" charset="0"/>
              <a:buNone/>
            </a:pPr>
            <a:r>
              <a:rPr lang="mi-NZ" sz="1200" dirty="0"/>
              <a:t>April 2017</a:t>
            </a:r>
          </a:p>
          <a:p>
            <a:pPr marL="171450" lvl="0" indent="-171450">
              <a:buFont typeface="Arial" panose="020B0604020202020204" pitchFamily="34" charset="0"/>
              <a:buChar char="•"/>
            </a:pPr>
            <a:r>
              <a:rPr lang="en-NZ" sz="1200" dirty="0"/>
              <a:t>Content further refined</a:t>
            </a:r>
          </a:p>
          <a:p>
            <a:pPr marL="171450" lvl="0" indent="-171450">
              <a:buFont typeface="Arial" panose="020B0604020202020204" pitchFamily="34" charset="0"/>
              <a:buChar char="•"/>
            </a:pPr>
            <a:r>
              <a:rPr lang="en-NZ" sz="1200" dirty="0"/>
              <a:t>Using intended paper size for 2018: 4 pages</a:t>
            </a:r>
          </a:p>
          <a:p>
            <a:pPr marL="171450" lvl="0" indent="-171450">
              <a:buFont typeface="Arial" panose="020B0604020202020204" pitchFamily="34" charset="0"/>
              <a:buChar char="•"/>
            </a:pPr>
            <a:r>
              <a:rPr lang="en-NZ" sz="1200" dirty="0"/>
              <a:t>While earthquake </a:t>
            </a:r>
            <a:r>
              <a:rPr lang="en-NZ" sz="1200" dirty="0" err="1"/>
              <a:t>rescoped</a:t>
            </a:r>
            <a:r>
              <a:rPr lang="en-NZ" sz="1200" dirty="0"/>
              <a:t> the test to not include test outputs, more focus put onto output and detail of data quality</a:t>
            </a:r>
          </a:p>
          <a:p>
            <a:pPr marL="0" lvl="0" indent="0">
              <a:buFont typeface="Arial" panose="020B0604020202020204" pitchFamily="34" charset="0"/>
              <a:buNone/>
            </a:pPr>
            <a:endParaRPr lang="mi-NZ" sz="1200" dirty="0"/>
          </a:p>
          <a:p>
            <a:endParaRPr lang="en-NZ" dirty="0">
              <a:latin typeface="+mn-lt"/>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7</a:t>
            </a:fld>
            <a:endParaRPr lang="en-NZ"/>
          </a:p>
        </p:txBody>
      </p:sp>
    </p:spTree>
    <p:extLst>
      <p:ext uri="{BB962C8B-B14F-4D97-AF65-F5344CB8AC3E}">
        <p14:creationId xmlns:p14="http://schemas.microsoft.com/office/powerpoint/2010/main" val="619208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solidFill>
                  <a:srgbClr val="000000"/>
                </a:solidFill>
                <a:latin typeface="Arial"/>
              </a:rPr>
              <a:t>All of these topics</a:t>
            </a:r>
            <a:r>
              <a:rPr lang="en-US" baseline="0" dirty="0">
                <a:solidFill>
                  <a:srgbClr val="000000"/>
                </a:solidFill>
                <a:latin typeface="Arial"/>
              </a:rPr>
              <a:t> had quite a lot of work / testing done prior to the decision to exclude.</a:t>
            </a:r>
          </a:p>
          <a:p>
            <a:pPr marL="0" indent="0">
              <a:buFont typeface="Arial" panose="020B0604020202020204" pitchFamily="34" charset="0"/>
              <a:buNone/>
            </a:pP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Sexual orientation</a:t>
            </a:r>
          </a:p>
          <a:p>
            <a:pPr marL="1143000" lvl="1" indent="-457200">
              <a:buFont typeface="Arial" panose="020B0604020202020204" pitchFamily="34" charset="0"/>
              <a:buChar char="•"/>
            </a:pPr>
            <a:r>
              <a:rPr lang="en-US" dirty="0">
                <a:solidFill>
                  <a:srgbClr val="000000"/>
                </a:solidFill>
                <a:latin typeface="Arial"/>
              </a:rPr>
              <a:t>Data quality concerns</a:t>
            </a:r>
          </a:p>
          <a:p>
            <a:pPr marL="1143000" lvl="1" indent="-457200">
              <a:buFont typeface="Arial" panose="020B0604020202020204" pitchFamily="34" charset="0"/>
              <a:buChar char="•"/>
            </a:pPr>
            <a:r>
              <a:rPr lang="en-US" dirty="0">
                <a:solidFill>
                  <a:srgbClr val="000000"/>
                </a:solidFill>
                <a:latin typeface="Arial"/>
              </a:rPr>
              <a:t>Sensitivity of questions</a:t>
            </a:r>
          </a:p>
          <a:p>
            <a:pPr marL="1143000" lvl="1" indent="-457200">
              <a:buFont typeface="Arial" panose="020B0604020202020204" pitchFamily="34" charset="0"/>
              <a:buChar char="•"/>
            </a:pPr>
            <a:r>
              <a:rPr lang="en-US" dirty="0">
                <a:solidFill>
                  <a:srgbClr val="000000"/>
                </a:solidFill>
                <a:latin typeface="Arial"/>
              </a:rPr>
              <a:t>Stats NZ exploring further (GSS)</a:t>
            </a:r>
            <a:br>
              <a:rPr lang="en-US" dirty="0">
                <a:solidFill>
                  <a:srgbClr val="000000"/>
                </a:solidFill>
                <a:latin typeface="Arial"/>
              </a:rPr>
            </a:b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A third category for sex</a:t>
            </a:r>
          </a:p>
          <a:p>
            <a:pPr marL="1143000" lvl="1" indent="-457200">
              <a:buFont typeface="Arial" panose="020B0604020202020204" pitchFamily="34" charset="0"/>
              <a:buChar char="•"/>
            </a:pPr>
            <a:r>
              <a:rPr lang="en-US" dirty="0">
                <a:solidFill>
                  <a:srgbClr val="000000"/>
                </a:solidFill>
                <a:latin typeface="Arial"/>
              </a:rPr>
              <a:t>Low quality data</a:t>
            </a:r>
          </a:p>
          <a:p>
            <a:pPr marL="1143000" lvl="1" indent="-457200">
              <a:buFont typeface="Arial" panose="020B0604020202020204" pitchFamily="34" charset="0"/>
              <a:buChar char="•"/>
            </a:pPr>
            <a:r>
              <a:rPr lang="en-US" dirty="0">
                <a:solidFill>
                  <a:srgbClr val="000000"/>
                </a:solidFill>
                <a:latin typeface="Arial"/>
              </a:rPr>
              <a:t>Low prevalence</a:t>
            </a:r>
          </a:p>
          <a:p>
            <a:pPr marL="1143000" lvl="1" indent="-457200">
              <a:buFont typeface="Arial" panose="020B0604020202020204" pitchFamily="34" charset="0"/>
              <a:buChar char="•"/>
            </a:pPr>
            <a:r>
              <a:rPr lang="en-US" dirty="0">
                <a:solidFill>
                  <a:srgbClr val="000000"/>
                </a:solidFill>
                <a:latin typeface="Arial"/>
              </a:rPr>
              <a:t>Paper form option</a:t>
            </a:r>
            <a:br>
              <a:rPr lang="en-US" dirty="0">
                <a:solidFill>
                  <a:srgbClr val="000000"/>
                </a:solidFill>
                <a:latin typeface="Arial"/>
              </a:rPr>
            </a:b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Gender identity</a:t>
            </a:r>
          </a:p>
          <a:p>
            <a:pPr marL="1143000" lvl="1" indent="-457200">
              <a:buFont typeface="Arial" panose="020B0604020202020204" pitchFamily="34" charset="0"/>
              <a:buChar char="•"/>
            </a:pPr>
            <a:r>
              <a:rPr lang="en-US" dirty="0">
                <a:solidFill>
                  <a:srgbClr val="000000"/>
                </a:solidFill>
                <a:latin typeface="Arial"/>
              </a:rPr>
              <a:t>Data quality</a:t>
            </a:r>
          </a:p>
          <a:p>
            <a:pPr marL="1143000" lvl="1" indent="-457200">
              <a:buFont typeface="Arial" panose="020B0604020202020204" pitchFamily="34" charset="0"/>
              <a:buChar char="•"/>
            </a:pPr>
            <a:r>
              <a:rPr lang="en-US" dirty="0">
                <a:solidFill>
                  <a:srgbClr val="000000"/>
                </a:solidFill>
                <a:latin typeface="Arial"/>
              </a:rPr>
              <a:t>Complexity of concept</a:t>
            </a:r>
          </a:p>
          <a:p>
            <a:pPr marL="1143000" lvl="1" indent="-457200">
              <a:buFont typeface="Arial" panose="020B0604020202020204" pitchFamily="34" charset="0"/>
              <a:buChar char="•"/>
            </a:pPr>
            <a:r>
              <a:rPr lang="en-US" dirty="0">
                <a:solidFill>
                  <a:srgbClr val="000000"/>
                </a:solidFill>
                <a:latin typeface="Arial"/>
              </a:rPr>
              <a:t>Response behavior was variable</a:t>
            </a:r>
          </a:p>
          <a:p>
            <a:pPr marL="0" indent="0">
              <a:buFont typeface="Arial" panose="020B0604020202020204" pitchFamily="34" charset="0"/>
              <a:buNone/>
            </a:pPr>
            <a:r>
              <a:rPr lang="en-US" dirty="0">
                <a:solidFill>
                  <a:srgbClr val="000000"/>
                </a:solidFill>
                <a:latin typeface="Arial"/>
              </a:rPr>
              <a:t>Second address/residence</a:t>
            </a:r>
          </a:p>
          <a:p>
            <a:pPr marL="1143000" lvl="1" indent="-457200">
              <a:buFont typeface="Arial" panose="020B0604020202020204" pitchFamily="34" charset="0"/>
              <a:buChar char="•"/>
            </a:pPr>
            <a:r>
              <a:rPr lang="en-US" dirty="0">
                <a:solidFill>
                  <a:srgbClr val="000000"/>
                </a:solidFill>
                <a:latin typeface="Arial"/>
              </a:rPr>
              <a:t>Complex living situations</a:t>
            </a:r>
          </a:p>
          <a:p>
            <a:pPr marL="1143000" lvl="1" indent="-457200">
              <a:buFont typeface="Arial" panose="020B0604020202020204" pitchFamily="34" charset="0"/>
              <a:buChar char="•"/>
            </a:pPr>
            <a:r>
              <a:rPr lang="en-US" dirty="0">
                <a:solidFill>
                  <a:srgbClr val="000000"/>
                </a:solidFill>
                <a:latin typeface="Arial"/>
              </a:rPr>
              <a:t>Burdensome and difficult for respondents</a:t>
            </a:r>
          </a:p>
          <a:p>
            <a:pPr marL="1143000" lvl="1" indent="-457200">
              <a:buFont typeface="Arial" panose="020B0604020202020204" pitchFamily="34" charset="0"/>
              <a:buChar char="•"/>
            </a:pPr>
            <a:r>
              <a:rPr lang="en-US" dirty="0">
                <a:solidFill>
                  <a:srgbClr val="000000"/>
                </a:solidFill>
                <a:latin typeface="Arial"/>
              </a:rPr>
              <a:t>Data quality issues</a:t>
            </a:r>
          </a:p>
          <a:p>
            <a:pPr marL="0" indent="0">
              <a:buFont typeface="Arial" panose="020B0604020202020204" pitchFamily="34" charset="0"/>
              <a:buNone/>
            </a:pPr>
            <a:r>
              <a:rPr lang="en-US" dirty="0">
                <a:solidFill>
                  <a:srgbClr val="000000"/>
                </a:solidFill>
                <a:latin typeface="Arial"/>
              </a:rPr>
              <a:t>Step-families</a:t>
            </a:r>
          </a:p>
          <a:p>
            <a:pPr marL="1143000" lvl="1" indent="-457200">
              <a:buFont typeface="Arial" panose="020B0604020202020204" pitchFamily="34" charset="0"/>
              <a:buChar char="•"/>
            </a:pPr>
            <a:r>
              <a:rPr lang="en-US" dirty="0">
                <a:solidFill>
                  <a:srgbClr val="000000"/>
                </a:solidFill>
                <a:latin typeface="Arial"/>
              </a:rPr>
              <a:t>Difficulties in understanding ‘step’</a:t>
            </a:r>
          </a:p>
          <a:p>
            <a:pPr marL="1143000" lvl="1" indent="-457200">
              <a:buFont typeface="Arial" panose="020B0604020202020204" pitchFamily="34" charset="0"/>
              <a:buChar char="•"/>
            </a:pPr>
            <a:r>
              <a:rPr lang="en-US" dirty="0">
                <a:solidFill>
                  <a:srgbClr val="000000"/>
                </a:solidFill>
                <a:latin typeface="Arial"/>
              </a:rPr>
              <a:t>Complex</a:t>
            </a:r>
          </a:p>
          <a:p>
            <a:pPr marL="1143000" lvl="1" indent="-457200">
              <a:buFont typeface="Arial" panose="020B0604020202020204" pitchFamily="34" charset="0"/>
              <a:buChar char="•"/>
            </a:pPr>
            <a:r>
              <a:rPr lang="en-US" dirty="0">
                <a:solidFill>
                  <a:srgbClr val="000000"/>
                </a:solidFill>
                <a:latin typeface="Arial"/>
              </a:rPr>
              <a:t>Further testing and development work</a:t>
            </a:r>
          </a:p>
          <a:p>
            <a:pPr marL="0" indent="0">
              <a:buFont typeface="Arial" panose="020B0604020202020204" pitchFamily="34" charset="0"/>
              <a:buNone/>
            </a:pPr>
            <a:r>
              <a:rPr lang="en-US" dirty="0" err="1">
                <a:solidFill>
                  <a:srgbClr val="000000"/>
                </a:solidFill>
                <a:latin typeface="Arial"/>
              </a:rPr>
              <a:t>Licence</a:t>
            </a:r>
            <a:r>
              <a:rPr lang="en-US" dirty="0">
                <a:solidFill>
                  <a:srgbClr val="000000"/>
                </a:solidFill>
                <a:latin typeface="Arial"/>
              </a:rPr>
              <a:t> to occupy</a:t>
            </a:r>
          </a:p>
          <a:p>
            <a:pPr marL="1143000" lvl="1" indent="-457200">
              <a:buFont typeface="Arial" panose="020B0604020202020204" pitchFamily="34" charset="0"/>
              <a:buChar char="•"/>
            </a:pPr>
            <a:r>
              <a:rPr lang="en-US" dirty="0">
                <a:solidFill>
                  <a:srgbClr val="000000"/>
                </a:solidFill>
                <a:latin typeface="Arial"/>
              </a:rPr>
              <a:t>Term not well understood</a:t>
            </a:r>
          </a:p>
          <a:p>
            <a:pPr marL="1143000" lvl="1" indent="-457200">
              <a:buFont typeface="Arial" panose="020B0604020202020204" pitchFamily="34" charset="0"/>
              <a:buChar char="•"/>
            </a:pPr>
            <a:r>
              <a:rPr lang="en-US" dirty="0">
                <a:solidFill>
                  <a:srgbClr val="000000"/>
                </a:solidFill>
                <a:latin typeface="Arial"/>
              </a:rPr>
              <a:t>Confusion and errors</a:t>
            </a:r>
          </a:p>
          <a:p>
            <a:pPr marL="685800" lvl="1" indent="0">
              <a:buFont typeface="Arial" panose="020B0604020202020204" pitchFamily="34" charset="0"/>
              <a:buNone/>
            </a:pPr>
            <a:endParaRPr lang="en-US" dirty="0">
              <a:solidFill>
                <a:srgbClr val="000000"/>
              </a:solidFill>
              <a:latin typeface="Arial"/>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8</a:t>
            </a:fld>
            <a:endParaRPr lang="en-NZ"/>
          </a:p>
        </p:txBody>
      </p:sp>
    </p:spTree>
    <p:extLst>
      <p:ext uri="{BB962C8B-B14F-4D97-AF65-F5344CB8AC3E}">
        <p14:creationId xmlns:p14="http://schemas.microsoft.com/office/powerpoint/2010/main" val="288171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solidFill>
                  <a:srgbClr val="000000"/>
                </a:solidFill>
                <a:latin typeface="Arial"/>
              </a:rPr>
              <a:t>All of these topics</a:t>
            </a:r>
            <a:r>
              <a:rPr lang="en-US" baseline="0" dirty="0">
                <a:solidFill>
                  <a:srgbClr val="000000"/>
                </a:solidFill>
                <a:latin typeface="Arial"/>
              </a:rPr>
              <a:t> had quite a lot of work / testing done prior to the decision to exclude.</a:t>
            </a:r>
          </a:p>
          <a:p>
            <a:pPr marL="0" indent="0">
              <a:buFont typeface="Arial" panose="020B0604020202020204" pitchFamily="34" charset="0"/>
              <a:buNone/>
            </a:pP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Sexual orientation</a:t>
            </a:r>
          </a:p>
          <a:p>
            <a:pPr marL="1143000" lvl="1" indent="-457200">
              <a:buFont typeface="Arial" panose="020B0604020202020204" pitchFamily="34" charset="0"/>
              <a:buChar char="•"/>
            </a:pPr>
            <a:r>
              <a:rPr lang="en-US" dirty="0">
                <a:solidFill>
                  <a:srgbClr val="000000"/>
                </a:solidFill>
                <a:latin typeface="Arial"/>
              </a:rPr>
              <a:t>Data quality concerns</a:t>
            </a:r>
          </a:p>
          <a:p>
            <a:pPr marL="1143000" lvl="1" indent="-457200">
              <a:buFont typeface="Arial" panose="020B0604020202020204" pitchFamily="34" charset="0"/>
              <a:buChar char="•"/>
            </a:pPr>
            <a:r>
              <a:rPr lang="en-US" dirty="0">
                <a:solidFill>
                  <a:srgbClr val="000000"/>
                </a:solidFill>
                <a:latin typeface="Arial"/>
              </a:rPr>
              <a:t>Sensitivity of questions</a:t>
            </a:r>
          </a:p>
          <a:p>
            <a:pPr marL="1143000" lvl="1" indent="-457200">
              <a:buFont typeface="Arial" panose="020B0604020202020204" pitchFamily="34" charset="0"/>
              <a:buChar char="•"/>
            </a:pPr>
            <a:r>
              <a:rPr lang="en-US" dirty="0">
                <a:solidFill>
                  <a:srgbClr val="000000"/>
                </a:solidFill>
                <a:latin typeface="Arial"/>
              </a:rPr>
              <a:t>Stats NZ exploring further (GSS)</a:t>
            </a:r>
            <a:br>
              <a:rPr lang="en-US" dirty="0">
                <a:solidFill>
                  <a:srgbClr val="000000"/>
                </a:solidFill>
                <a:latin typeface="Arial"/>
              </a:rPr>
            </a:b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A third category for sex</a:t>
            </a:r>
          </a:p>
          <a:p>
            <a:pPr marL="1143000" lvl="1" indent="-457200">
              <a:buFont typeface="Arial" panose="020B0604020202020204" pitchFamily="34" charset="0"/>
              <a:buChar char="•"/>
            </a:pPr>
            <a:r>
              <a:rPr lang="en-US" dirty="0">
                <a:solidFill>
                  <a:srgbClr val="000000"/>
                </a:solidFill>
                <a:latin typeface="Arial"/>
              </a:rPr>
              <a:t>Low quality data</a:t>
            </a:r>
          </a:p>
          <a:p>
            <a:pPr marL="1143000" lvl="1" indent="-457200">
              <a:buFont typeface="Arial" panose="020B0604020202020204" pitchFamily="34" charset="0"/>
              <a:buChar char="•"/>
            </a:pPr>
            <a:r>
              <a:rPr lang="en-US" dirty="0">
                <a:solidFill>
                  <a:srgbClr val="000000"/>
                </a:solidFill>
                <a:latin typeface="Arial"/>
              </a:rPr>
              <a:t>Low prevalence</a:t>
            </a:r>
          </a:p>
          <a:p>
            <a:pPr marL="1143000" lvl="1" indent="-457200">
              <a:buFont typeface="Arial" panose="020B0604020202020204" pitchFamily="34" charset="0"/>
              <a:buChar char="•"/>
            </a:pPr>
            <a:r>
              <a:rPr lang="en-US" dirty="0">
                <a:solidFill>
                  <a:srgbClr val="000000"/>
                </a:solidFill>
                <a:latin typeface="Arial"/>
              </a:rPr>
              <a:t>Paper form option</a:t>
            </a:r>
            <a:br>
              <a:rPr lang="en-US" dirty="0">
                <a:solidFill>
                  <a:srgbClr val="000000"/>
                </a:solidFill>
                <a:latin typeface="Arial"/>
              </a:rPr>
            </a:br>
            <a:endParaRPr lang="en-US" dirty="0">
              <a:solidFill>
                <a:srgbClr val="000000"/>
              </a:solidFill>
              <a:latin typeface="Arial"/>
            </a:endParaRPr>
          </a:p>
          <a:p>
            <a:pPr marL="0" indent="0">
              <a:buFont typeface="Arial" panose="020B0604020202020204" pitchFamily="34" charset="0"/>
              <a:buNone/>
            </a:pPr>
            <a:r>
              <a:rPr lang="en-US" dirty="0">
                <a:solidFill>
                  <a:srgbClr val="000000"/>
                </a:solidFill>
                <a:latin typeface="Arial"/>
              </a:rPr>
              <a:t>Gender identity</a:t>
            </a:r>
          </a:p>
          <a:p>
            <a:pPr marL="1143000" lvl="1" indent="-457200">
              <a:buFont typeface="Arial" panose="020B0604020202020204" pitchFamily="34" charset="0"/>
              <a:buChar char="•"/>
            </a:pPr>
            <a:r>
              <a:rPr lang="en-US" dirty="0">
                <a:solidFill>
                  <a:srgbClr val="000000"/>
                </a:solidFill>
                <a:latin typeface="Arial"/>
              </a:rPr>
              <a:t>Data quality</a:t>
            </a:r>
          </a:p>
          <a:p>
            <a:pPr marL="1143000" lvl="1" indent="-457200">
              <a:buFont typeface="Arial" panose="020B0604020202020204" pitchFamily="34" charset="0"/>
              <a:buChar char="•"/>
            </a:pPr>
            <a:r>
              <a:rPr lang="en-US" dirty="0">
                <a:solidFill>
                  <a:srgbClr val="000000"/>
                </a:solidFill>
                <a:latin typeface="Arial"/>
              </a:rPr>
              <a:t>Complexity of concept</a:t>
            </a:r>
          </a:p>
          <a:p>
            <a:pPr marL="1143000" lvl="1" indent="-457200">
              <a:buFont typeface="Arial" panose="020B0604020202020204" pitchFamily="34" charset="0"/>
              <a:buChar char="•"/>
            </a:pPr>
            <a:r>
              <a:rPr lang="en-US" dirty="0">
                <a:solidFill>
                  <a:srgbClr val="000000"/>
                </a:solidFill>
                <a:latin typeface="Arial"/>
              </a:rPr>
              <a:t>Response behavior was variable</a:t>
            </a:r>
          </a:p>
          <a:p>
            <a:pPr marL="0" indent="0">
              <a:buFont typeface="Arial" panose="020B0604020202020204" pitchFamily="34" charset="0"/>
              <a:buNone/>
            </a:pPr>
            <a:r>
              <a:rPr lang="en-US" dirty="0">
                <a:solidFill>
                  <a:srgbClr val="000000"/>
                </a:solidFill>
                <a:latin typeface="Arial"/>
              </a:rPr>
              <a:t>Second address/residence</a:t>
            </a:r>
          </a:p>
          <a:p>
            <a:pPr marL="1143000" lvl="1" indent="-457200">
              <a:buFont typeface="Arial" panose="020B0604020202020204" pitchFamily="34" charset="0"/>
              <a:buChar char="•"/>
            </a:pPr>
            <a:r>
              <a:rPr lang="en-US" dirty="0">
                <a:solidFill>
                  <a:srgbClr val="000000"/>
                </a:solidFill>
                <a:latin typeface="Arial"/>
              </a:rPr>
              <a:t>Complex living situations</a:t>
            </a:r>
          </a:p>
          <a:p>
            <a:pPr marL="1143000" lvl="1" indent="-457200">
              <a:buFont typeface="Arial" panose="020B0604020202020204" pitchFamily="34" charset="0"/>
              <a:buChar char="•"/>
            </a:pPr>
            <a:r>
              <a:rPr lang="en-US" dirty="0">
                <a:solidFill>
                  <a:srgbClr val="000000"/>
                </a:solidFill>
                <a:latin typeface="Arial"/>
              </a:rPr>
              <a:t>Burdensome and difficult for respondents</a:t>
            </a:r>
          </a:p>
          <a:p>
            <a:pPr marL="1143000" lvl="1" indent="-457200">
              <a:buFont typeface="Arial" panose="020B0604020202020204" pitchFamily="34" charset="0"/>
              <a:buChar char="•"/>
            </a:pPr>
            <a:r>
              <a:rPr lang="en-US" dirty="0">
                <a:solidFill>
                  <a:srgbClr val="000000"/>
                </a:solidFill>
                <a:latin typeface="Arial"/>
              </a:rPr>
              <a:t>Data quality issues</a:t>
            </a:r>
          </a:p>
          <a:p>
            <a:pPr marL="0" indent="0">
              <a:buFont typeface="Arial" panose="020B0604020202020204" pitchFamily="34" charset="0"/>
              <a:buNone/>
            </a:pPr>
            <a:r>
              <a:rPr lang="en-US" dirty="0">
                <a:solidFill>
                  <a:srgbClr val="000000"/>
                </a:solidFill>
                <a:latin typeface="Arial"/>
              </a:rPr>
              <a:t>Step-families</a:t>
            </a:r>
          </a:p>
          <a:p>
            <a:pPr marL="1143000" lvl="1" indent="-457200">
              <a:buFont typeface="Arial" panose="020B0604020202020204" pitchFamily="34" charset="0"/>
              <a:buChar char="•"/>
            </a:pPr>
            <a:r>
              <a:rPr lang="en-US" dirty="0">
                <a:solidFill>
                  <a:srgbClr val="000000"/>
                </a:solidFill>
                <a:latin typeface="Arial"/>
              </a:rPr>
              <a:t>Difficulties in understanding ‘step’</a:t>
            </a:r>
          </a:p>
          <a:p>
            <a:pPr marL="1143000" lvl="1" indent="-457200">
              <a:buFont typeface="Arial" panose="020B0604020202020204" pitchFamily="34" charset="0"/>
              <a:buChar char="•"/>
            </a:pPr>
            <a:r>
              <a:rPr lang="en-US" dirty="0">
                <a:solidFill>
                  <a:srgbClr val="000000"/>
                </a:solidFill>
                <a:latin typeface="Arial"/>
              </a:rPr>
              <a:t>Complex</a:t>
            </a:r>
          </a:p>
          <a:p>
            <a:pPr marL="1143000" lvl="1" indent="-457200">
              <a:buFont typeface="Arial" panose="020B0604020202020204" pitchFamily="34" charset="0"/>
              <a:buChar char="•"/>
            </a:pPr>
            <a:r>
              <a:rPr lang="en-US" dirty="0">
                <a:solidFill>
                  <a:srgbClr val="000000"/>
                </a:solidFill>
                <a:latin typeface="Arial"/>
              </a:rPr>
              <a:t>Further testing and development work</a:t>
            </a:r>
          </a:p>
          <a:p>
            <a:pPr marL="0" indent="0">
              <a:buFont typeface="Arial" panose="020B0604020202020204" pitchFamily="34" charset="0"/>
              <a:buNone/>
            </a:pPr>
            <a:r>
              <a:rPr lang="en-US" dirty="0" err="1">
                <a:solidFill>
                  <a:srgbClr val="000000"/>
                </a:solidFill>
                <a:latin typeface="Arial"/>
              </a:rPr>
              <a:t>Licence</a:t>
            </a:r>
            <a:r>
              <a:rPr lang="en-US" dirty="0">
                <a:solidFill>
                  <a:srgbClr val="000000"/>
                </a:solidFill>
                <a:latin typeface="Arial"/>
              </a:rPr>
              <a:t> to occupy</a:t>
            </a:r>
          </a:p>
          <a:p>
            <a:pPr marL="1143000" lvl="1" indent="-457200">
              <a:buFont typeface="Arial" panose="020B0604020202020204" pitchFamily="34" charset="0"/>
              <a:buChar char="•"/>
            </a:pPr>
            <a:r>
              <a:rPr lang="en-US" dirty="0">
                <a:solidFill>
                  <a:srgbClr val="000000"/>
                </a:solidFill>
                <a:latin typeface="Arial"/>
              </a:rPr>
              <a:t>Term not well understood</a:t>
            </a:r>
          </a:p>
          <a:p>
            <a:pPr marL="1143000" lvl="1" indent="-457200">
              <a:buFont typeface="Arial" panose="020B0604020202020204" pitchFamily="34" charset="0"/>
              <a:buChar char="•"/>
            </a:pPr>
            <a:r>
              <a:rPr lang="en-US" dirty="0">
                <a:solidFill>
                  <a:srgbClr val="000000"/>
                </a:solidFill>
                <a:latin typeface="Arial"/>
              </a:rPr>
              <a:t>Confusion and errors</a:t>
            </a:r>
          </a:p>
          <a:p>
            <a:pPr marL="685800" lvl="1" indent="0">
              <a:buFont typeface="Arial" panose="020B0604020202020204" pitchFamily="34" charset="0"/>
              <a:buNone/>
            </a:pPr>
            <a:endParaRPr lang="en-US" dirty="0">
              <a:solidFill>
                <a:srgbClr val="000000"/>
              </a:solidFill>
              <a:latin typeface="Arial"/>
            </a:endParaRPr>
          </a:p>
        </p:txBody>
      </p:sp>
      <p:sp>
        <p:nvSpPr>
          <p:cNvPr id="4" name="Slide Number Placeholder 3"/>
          <p:cNvSpPr>
            <a:spLocks noGrp="1"/>
          </p:cNvSpPr>
          <p:nvPr>
            <p:ph type="sldNum" sz="quarter" idx="10"/>
          </p:nvPr>
        </p:nvSpPr>
        <p:spPr/>
        <p:txBody>
          <a:bodyPr/>
          <a:lstStyle/>
          <a:p>
            <a:fld id="{A08D4D4B-0AE9-42B1-8424-9978DF9F73A0}" type="slidenum">
              <a:rPr lang="en-NZ" smtClean="0"/>
              <a:t>9</a:t>
            </a:fld>
            <a:endParaRPr lang="en-NZ"/>
          </a:p>
        </p:txBody>
      </p:sp>
    </p:spTree>
    <p:extLst>
      <p:ext uri="{BB962C8B-B14F-4D97-AF65-F5344CB8AC3E}">
        <p14:creationId xmlns:p14="http://schemas.microsoft.com/office/powerpoint/2010/main" val="293419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8B127-AD3C-4DFA-AB56-C9FF21A97D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xmlns="" id="{3797D50C-934D-42C2-8DB2-14353AC83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xmlns="" id="{A2A166F5-FFD1-4734-A7E4-8B3DA68A6FC6}"/>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6379AE70-3957-48EA-9602-20537B97AE3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xmlns="" id="{AD17E52E-6E1B-4878-8392-2B82C852EF1C}"/>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309027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B0282-F8E2-4FD9-ADBA-27370B269E30}"/>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xmlns="" id="{D077406D-3F5E-4681-93AE-449D786571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xmlns="" id="{4915F435-E53E-4F05-97EA-BDAA89AA78EC}"/>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9CEAE166-AE93-463B-9D17-AD55A5DD8CC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xmlns="" id="{93B37AEB-584C-49E2-8205-C16022F2BF54}"/>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229585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F5C874A-6CDF-4E65-BD50-CA7AD5D96E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xmlns="" id="{33DFE053-4A48-4666-A7FA-530CD6DD5DB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xmlns="" id="{65C5C592-5A9F-4610-9091-7C1D6A5CF12D}"/>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0F416F2B-3ABA-4127-B6B7-2DF3C641117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xmlns="" id="{29C06360-E393-4F8A-866D-7346EEB9A969}"/>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993623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and Text layou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4686" y="1482030"/>
            <a:ext cx="8278012" cy="4115206"/>
          </a:xfrm>
        </p:spPr>
        <p:txBody>
          <a:bodyPr/>
          <a:lstStyle>
            <a:lvl1pPr marL="0" indent="0">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1205" y="6108192"/>
            <a:ext cx="1338163" cy="449048"/>
          </a:xfrm>
          <a:prstGeom prst="rect">
            <a:avLst/>
          </a:prstGeom>
        </p:spPr>
      </p:pic>
      <p:pic>
        <p:nvPicPr>
          <p:cNvPr id="12" name="Picture 11"/>
          <p:cNvPicPr>
            <a:picLocks noChangeAspect="1"/>
          </p:cNvPicPr>
          <p:nvPr userDrawn="1"/>
        </p:nvPicPr>
        <p:blipFill>
          <a:blip r:embed="rId3" cstate="print">
            <a:alphaModFix/>
            <a:extLst>
              <a:ext uri="{28A0092B-C50C-407E-A947-70E740481C1C}">
                <a14:useLocalDpi xmlns:a14="http://schemas.microsoft.com/office/drawing/2010/main" val="0"/>
              </a:ext>
            </a:extLst>
          </a:blip>
          <a:stretch>
            <a:fillRect/>
          </a:stretch>
        </p:blipFill>
        <p:spPr>
          <a:xfrm>
            <a:off x="4491642" y="6041045"/>
            <a:ext cx="3441192" cy="368808"/>
          </a:xfrm>
          <a:prstGeom prst="rect">
            <a:avLst/>
          </a:prstGeom>
        </p:spPr>
      </p:pic>
      <p:sp>
        <p:nvSpPr>
          <p:cNvPr id="13" name="Footer Placeholder 5"/>
          <p:cNvSpPr>
            <a:spLocks noGrp="1"/>
          </p:cNvSpPr>
          <p:nvPr>
            <p:ph type="ftr" sz="quarter" idx="11"/>
          </p:nvPr>
        </p:nvSpPr>
        <p:spPr>
          <a:xfrm>
            <a:off x="472698" y="6056920"/>
            <a:ext cx="4114800" cy="365125"/>
          </a:xfrm>
        </p:spPr>
        <p:txBody>
          <a:bodyPr/>
          <a:lstStyle>
            <a:lvl1pPr algn="l">
              <a:defRPr lang="en-US" sz="1300" kern="1200">
                <a:solidFill>
                  <a:schemeClr val="tx1"/>
                </a:solidFill>
                <a:latin typeface="Arial" charset="0"/>
                <a:ea typeface="Arial" charset="0"/>
                <a:cs typeface="Arial" charset="0"/>
              </a:defRPr>
            </a:lvl1pPr>
          </a:lstStyle>
          <a:p>
            <a:endParaRPr lang="en-NZ" dirty="0">
              <a:solidFill>
                <a:prstClr val="black"/>
              </a:solidFill>
            </a:endParaRPr>
          </a:p>
        </p:txBody>
      </p:sp>
      <p:sp>
        <p:nvSpPr>
          <p:cNvPr id="14" name="Title 1"/>
          <p:cNvSpPr>
            <a:spLocks noGrp="1"/>
          </p:cNvSpPr>
          <p:nvPr>
            <p:ph type="title"/>
          </p:nvPr>
        </p:nvSpPr>
        <p:spPr>
          <a:xfrm>
            <a:off x="494686" y="94982"/>
            <a:ext cx="10515600" cy="1325563"/>
          </a:xfrm>
        </p:spPr>
        <p:txBody>
          <a:bodyPr/>
          <a:lstStyle>
            <a:lvl1pPr algn="l">
              <a:defRPr lang="en-US" sz="5000" b="1" kern="1200">
                <a:solidFill>
                  <a:srgbClr val="602A7A"/>
                </a:solidFill>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136853530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Slides">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39118" y="6057604"/>
            <a:ext cx="2743200" cy="365125"/>
          </a:xfrm>
          <a:prstGeom prst="rect">
            <a:avLst/>
          </a:prstGeom>
        </p:spPr>
        <p:txBody>
          <a:bodyPr/>
          <a:lstStyle>
            <a:lvl1pPr>
              <a:defRPr lang="en-US" sz="2000" kern="1200" smtClean="0">
                <a:solidFill>
                  <a:schemeClr val="tx1"/>
                </a:solidFill>
                <a:latin typeface="Arial" charset="0"/>
                <a:ea typeface="Arial" charset="0"/>
                <a:cs typeface="Arial" charset="0"/>
              </a:defRPr>
            </a:lvl1pPr>
          </a:lstStyle>
          <a:p>
            <a:endParaRPr lang="en-NZ" dirty="0">
              <a:solidFill>
                <a:prstClr val="black"/>
              </a:solidFill>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6EA2CF9-65F6-BA4A-8DE2-71CF41706890}" type="slidenum">
              <a:rPr lang="en-US">
                <a:solidFill>
                  <a:prstClr val="black"/>
                </a:solidFill>
              </a:rPr>
              <a:pPr/>
              <a:t>‹#›</a:t>
            </a:fld>
            <a:endParaRPr lang="en-US" dirty="0">
              <a:solidFill>
                <a:prstClr val="black"/>
              </a:solidFill>
            </a:endParaRPr>
          </a:p>
        </p:txBody>
      </p:sp>
      <p:grpSp>
        <p:nvGrpSpPr>
          <p:cNvPr id="11" name="Group 10"/>
          <p:cNvGrpSpPr/>
          <p:nvPr userDrawn="1"/>
        </p:nvGrpSpPr>
        <p:grpSpPr>
          <a:xfrm>
            <a:off x="7287664" y="0"/>
            <a:ext cx="4901184" cy="6858000"/>
            <a:chOff x="7287664" y="0"/>
            <a:chExt cx="4901184" cy="685800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7664" y="0"/>
              <a:ext cx="4901184"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30719" y="3124200"/>
              <a:ext cx="1816608" cy="609600"/>
            </a:xfrm>
            <a:prstGeom prst="rect">
              <a:avLst/>
            </a:prstGeom>
          </p:spPr>
        </p:pic>
      </p:grpSp>
      <p:sp>
        <p:nvSpPr>
          <p:cNvPr id="17" name="Subtitle 2"/>
          <p:cNvSpPr>
            <a:spLocks noGrp="1"/>
          </p:cNvSpPr>
          <p:nvPr>
            <p:ph type="subTitle" idx="1"/>
          </p:nvPr>
        </p:nvSpPr>
        <p:spPr>
          <a:xfrm>
            <a:off x="439118" y="3350539"/>
            <a:ext cx="5907025" cy="1655762"/>
          </a:xfrm>
        </p:spPr>
        <p:txBody>
          <a:bodyPr/>
          <a:lstStyle>
            <a:lvl1pPr marL="0" indent="0" algn="l">
              <a:buNone/>
              <a:defRPr lang="en-US" sz="3000" kern="1200" smtClean="0">
                <a:solidFill>
                  <a:schemeClr val="tx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8" name="Title 1"/>
          <p:cNvSpPr>
            <a:spLocks noGrp="1"/>
          </p:cNvSpPr>
          <p:nvPr>
            <p:ph type="ctrTitle"/>
          </p:nvPr>
        </p:nvSpPr>
        <p:spPr>
          <a:xfrm>
            <a:off x="439118" y="968889"/>
            <a:ext cx="5907025" cy="2387600"/>
          </a:xfrm>
        </p:spPr>
        <p:txBody>
          <a:bodyPr anchor="b"/>
          <a:lstStyle>
            <a:lvl1pPr algn="l">
              <a:defRPr lang="en-US" sz="4400" b="1" kern="1200" dirty="0" smtClean="0">
                <a:solidFill>
                  <a:schemeClr val="tx1"/>
                </a:solidFill>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306792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6989C-E9F2-4E45-8A80-A2208CFED31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xmlns="" id="{60244E5E-A05D-4397-A684-FA71FFFD2D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xmlns="" id="{9D8DBAA0-BC9F-4EFC-A651-908CEEAE0838}"/>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F20229D4-35FB-42E8-83CD-14A1629FDB2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xmlns="" id="{DE4BAEBA-F328-4A92-A107-4F9481515FC7}"/>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3994702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9A5074-48C8-4638-9849-A51E289EFB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xmlns="" id="{555951FC-A300-4DF5-B50F-BB1F642295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E0B4F98-7043-4DF0-AA62-68507E747F47}"/>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9C38D541-668A-48D4-BA27-A860237366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xmlns="" id="{E7851887-825E-40D1-8FCA-C4468F0F480D}"/>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363363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FACF98-276E-4123-8AE9-AE61092D772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xmlns="" id="{4CE3F023-177B-4255-AF80-FC058F213C9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xmlns="" id="{34DCC02D-D240-4C11-90FB-A566355652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xmlns="" id="{B4730322-6863-4FDD-AC47-8BECB40FF5ED}"/>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6" name="Footer Placeholder 5">
            <a:extLst>
              <a:ext uri="{FF2B5EF4-FFF2-40B4-BE49-F238E27FC236}">
                <a16:creationId xmlns:a16="http://schemas.microsoft.com/office/drawing/2014/main" xmlns="" id="{501930F4-6C24-4BC2-A8C6-FBC96A17D37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xmlns="" id="{CF09D1BD-C23D-481B-8C04-F31585F524E1}"/>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31107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448896-DF45-456C-8039-279910D44E4C}"/>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xmlns="" id="{41CDB07B-FE28-49E3-82D4-4D9981772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34A755E-DB53-4C7B-9F08-C2E02DE7E99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xmlns="" id="{A61FF6B3-3470-4980-A15F-0A09FE2BA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B5B3E4E-797E-49F1-9871-6A7CA6583D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xmlns="" id="{6C8555B1-4508-4BD4-9D30-1D4A6E0B6609}"/>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8" name="Footer Placeholder 7">
            <a:extLst>
              <a:ext uri="{FF2B5EF4-FFF2-40B4-BE49-F238E27FC236}">
                <a16:creationId xmlns:a16="http://schemas.microsoft.com/office/drawing/2014/main" xmlns="" id="{352BCB42-DC93-494A-84F1-0471D34D75BD}"/>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xmlns="" id="{0EB409CC-62BF-4B35-B8B6-337C65EB0E2C}"/>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251729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853A5D-5B1F-4D46-9A83-A229A64B5197}"/>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xmlns="" id="{DB49D59E-C277-456F-847A-75D5B3A71392}"/>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4" name="Footer Placeholder 3">
            <a:extLst>
              <a:ext uri="{FF2B5EF4-FFF2-40B4-BE49-F238E27FC236}">
                <a16:creationId xmlns:a16="http://schemas.microsoft.com/office/drawing/2014/main" xmlns="" id="{E0923543-7853-454D-A128-5C4969071491}"/>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xmlns="" id="{E185D6F7-4087-49D5-80E8-B7C67734E64A}"/>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122499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D331588-9AE6-4281-90DF-43147E10AF18}"/>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3" name="Footer Placeholder 2">
            <a:extLst>
              <a:ext uri="{FF2B5EF4-FFF2-40B4-BE49-F238E27FC236}">
                <a16:creationId xmlns:a16="http://schemas.microsoft.com/office/drawing/2014/main" xmlns="" id="{E2866D42-6310-431C-888E-C417F49CEF34}"/>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xmlns="" id="{F27A3FB9-84D8-417C-8996-4203570EC3F9}"/>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1428474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93DFD3-6DD6-4D22-A8EA-683DA2DAA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xmlns="" id="{C360F43A-748D-437A-898C-7AB17B1DE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xmlns="" id="{CAFD9016-FA84-4DB6-AA92-8DF39EF100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7691FA7-C8E4-4864-B2DF-14E44D9BF813}"/>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6" name="Footer Placeholder 5">
            <a:extLst>
              <a:ext uri="{FF2B5EF4-FFF2-40B4-BE49-F238E27FC236}">
                <a16:creationId xmlns:a16="http://schemas.microsoft.com/office/drawing/2014/main" xmlns="" id="{860B6627-3BEE-4C08-8BD7-13BC38ACD42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xmlns="" id="{9244FD45-2F1B-4965-A687-A27D45629100}"/>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84764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DE782-6530-4D14-84BE-13F397DD9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xmlns="" id="{4AFE2460-0965-4C78-960A-E6334C1A9B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xmlns="" id="{056F1479-1252-4BA7-84D8-3EAF532445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9057A81-AF43-4C82-8EBC-14C2E1FC1561}"/>
              </a:ext>
            </a:extLst>
          </p:cNvPr>
          <p:cNvSpPr>
            <a:spLocks noGrp="1"/>
          </p:cNvSpPr>
          <p:nvPr>
            <p:ph type="dt" sz="half" idx="10"/>
          </p:nvPr>
        </p:nvSpPr>
        <p:spPr/>
        <p:txBody>
          <a:bodyPr/>
          <a:lstStyle/>
          <a:p>
            <a:fld id="{5EB0B29A-9429-4928-970C-60B2129F1DC0}" type="datetimeFigureOut">
              <a:rPr lang="en-NZ" smtClean="0"/>
              <a:t>27/06/2018</a:t>
            </a:fld>
            <a:endParaRPr lang="en-NZ"/>
          </a:p>
        </p:txBody>
      </p:sp>
      <p:sp>
        <p:nvSpPr>
          <p:cNvPr id="6" name="Footer Placeholder 5">
            <a:extLst>
              <a:ext uri="{FF2B5EF4-FFF2-40B4-BE49-F238E27FC236}">
                <a16:creationId xmlns:a16="http://schemas.microsoft.com/office/drawing/2014/main" xmlns="" id="{E25DA32A-C752-4EA4-8023-4F9D4BDF0CA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xmlns="" id="{583E736C-BDFF-4368-A497-940E423CBFBB}"/>
              </a:ext>
            </a:extLst>
          </p:cNvPr>
          <p:cNvSpPr>
            <a:spLocks noGrp="1"/>
          </p:cNvSpPr>
          <p:nvPr>
            <p:ph type="sldNum" sz="quarter" idx="12"/>
          </p:nvPr>
        </p:nvSpPr>
        <p:spPr/>
        <p:txBody>
          <a:bodyPr/>
          <a:lstStyle/>
          <a:p>
            <a:fld id="{6CE3D635-B688-47A0-A287-98686CA21610}" type="slidenum">
              <a:rPr lang="en-NZ" smtClean="0"/>
              <a:t>‹#›</a:t>
            </a:fld>
            <a:endParaRPr lang="en-NZ"/>
          </a:p>
        </p:txBody>
      </p:sp>
    </p:spTree>
    <p:extLst>
      <p:ext uri="{BB962C8B-B14F-4D97-AF65-F5344CB8AC3E}">
        <p14:creationId xmlns:p14="http://schemas.microsoft.com/office/powerpoint/2010/main" val="215594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154BAA2-F97F-42B4-B4B2-F987D8A29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xmlns="" id="{F27F88BE-0C7D-425B-9447-2C96724D85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xmlns="" id="{00E82830-3282-4D80-8B3E-4E3C90A6F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B0B29A-9429-4928-970C-60B2129F1DC0}" type="datetimeFigureOut">
              <a:rPr lang="en-NZ" smtClean="0"/>
              <a:t>27/06/2018</a:t>
            </a:fld>
            <a:endParaRPr lang="en-NZ"/>
          </a:p>
        </p:txBody>
      </p:sp>
      <p:sp>
        <p:nvSpPr>
          <p:cNvPr id="5" name="Footer Placeholder 4">
            <a:extLst>
              <a:ext uri="{FF2B5EF4-FFF2-40B4-BE49-F238E27FC236}">
                <a16:creationId xmlns:a16="http://schemas.microsoft.com/office/drawing/2014/main" xmlns="" id="{C1574063-4B85-42E0-93A3-B9B1E9ECD6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xmlns="" id="{F47E53D4-DD6E-4E8B-9BE0-972BC45338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3D635-B688-47A0-A287-98686CA21610}" type="slidenum">
              <a:rPr lang="en-NZ" smtClean="0"/>
              <a:t>‹#›</a:t>
            </a:fld>
            <a:endParaRPr lang="en-NZ"/>
          </a:p>
        </p:txBody>
      </p:sp>
    </p:spTree>
    <p:extLst>
      <p:ext uri="{BB962C8B-B14F-4D97-AF65-F5344CB8AC3E}">
        <p14:creationId xmlns:p14="http://schemas.microsoft.com/office/powerpoint/2010/main" val="1764255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7.emf"/><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10.emf"/><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a:solidFill>
                  <a:srgbClr val="602A7A"/>
                </a:solidFill>
              </a:rPr>
              <a:t>2018 Census content</a:t>
            </a:r>
            <a:br>
              <a:rPr lang="en-US" dirty="0">
                <a:solidFill>
                  <a:srgbClr val="602A7A"/>
                </a:solidFill>
              </a:rPr>
            </a:br>
            <a:r>
              <a:rPr lang="en-US" dirty="0">
                <a:solidFill>
                  <a:srgbClr val="602A7A"/>
                </a:solidFill>
              </a:rPr>
              <a:t>development</a:t>
            </a:r>
            <a:br>
              <a:rPr lang="en-US" dirty="0">
                <a:solidFill>
                  <a:srgbClr val="602A7A"/>
                </a:solidFill>
              </a:rPr>
            </a:br>
            <a:r>
              <a:rPr lang="en-US" dirty="0">
                <a:solidFill>
                  <a:srgbClr val="602A7A"/>
                </a:solidFill>
              </a:rPr>
              <a:t/>
            </a:r>
            <a:br>
              <a:rPr lang="en-US" dirty="0">
                <a:solidFill>
                  <a:srgbClr val="602A7A"/>
                </a:solidFill>
              </a:rPr>
            </a:br>
            <a:r>
              <a:rPr lang="en-US" dirty="0">
                <a:solidFill>
                  <a:srgbClr val="602A7A"/>
                </a:solidFill>
              </a:rPr>
              <a:t>Disability </a:t>
            </a:r>
            <a:endParaRPr lang="en-NZ" dirty="0">
              <a:solidFill>
                <a:srgbClr val="602A7A"/>
              </a:solidFill>
            </a:endParaRPr>
          </a:p>
        </p:txBody>
      </p:sp>
      <p:sp>
        <p:nvSpPr>
          <p:cNvPr id="7" name="Slide Number Placeholder 6"/>
          <p:cNvSpPr>
            <a:spLocks noGrp="1"/>
          </p:cNvSpPr>
          <p:nvPr>
            <p:ph type="sldNum" sz="quarter" idx="12"/>
          </p:nvPr>
        </p:nvSpPr>
        <p:spPr/>
        <p:txBody>
          <a:bodyPr/>
          <a:lstStyle/>
          <a:p>
            <a:fld id="{16EA2CF9-65F6-BA4A-8DE2-71CF41706890}" type="slidenum">
              <a:rPr lang="en-US" smtClean="0">
                <a:solidFill>
                  <a:prstClr val="black"/>
                </a:solidFill>
              </a:rPr>
              <a:pPr/>
              <a:t>1</a:t>
            </a:fld>
            <a:endParaRPr lang="en-US" dirty="0">
              <a:solidFill>
                <a:prstClr val="black"/>
              </a:solidFill>
            </a:endParaRPr>
          </a:p>
        </p:txBody>
      </p:sp>
      <p:sp>
        <p:nvSpPr>
          <p:cNvPr id="2" name="TextBox 1"/>
          <p:cNvSpPr txBox="1"/>
          <p:nvPr/>
        </p:nvSpPr>
        <p:spPr>
          <a:xfrm>
            <a:off x="5721069" y="339865"/>
            <a:ext cx="2193806" cy="461665"/>
          </a:xfrm>
          <a:prstGeom prst="rect">
            <a:avLst/>
          </a:prstGeom>
          <a:noFill/>
        </p:spPr>
        <p:txBody>
          <a:bodyPr wrap="none" rtlCol="0">
            <a:spAutoFit/>
          </a:bodyPr>
          <a:lstStyle/>
          <a:p>
            <a:r>
              <a:rPr lang="en-NZ" sz="2400" b="1" dirty="0" smtClean="0"/>
              <a:t>Presentation 2a</a:t>
            </a:r>
            <a:endParaRPr lang="en-NZ" sz="2400" b="1" dirty="0"/>
          </a:p>
        </p:txBody>
      </p:sp>
    </p:spTree>
    <p:extLst>
      <p:ext uri="{BB962C8B-B14F-4D97-AF65-F5344CB8AC3E}">
        <p14:creationId xmlns:p14="http://schemas.microsoft.com/office/powerpoint/2010/main" val="82294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72697" y="1420545"/>
            <a:ext cx="10319349" cy="4365877"/>
          </a:xfrm>
        </p:spPr>
        <p:txBody>
          <a:bodyPr vert="horz" lIns="91440" tIns="45720" rIns="91440" bIns="45720" rtlCol="0" anchor="t">
            <a:normAutofit fontScale="92500"/>
          </a:bodyPr>
          <a:lstStyle/>
          <a:p>
            <a:pPr lvl="1" indent="0">
              <a:buNone/>
            </a:pPr>
            <a:endParaRPr lang="en-US" dirty="0"/>
          </a:p>
          <a:p>
            <a:pPr marL="285750" indent="-285750">
              <a:buFont typeface="Arial" panose="020B0604020202020204" pitchFamily="34" charset="0"/>
              <a:buChar char="•"/>
            </a:pPr>
            <a:r>
              <a:rPr lang="en-NZ" sz="3200" dirty="0"/>
              <a:t>The programme has undertaken an assessment and consultation on the content for the 2018 Census</a:t>
            </a:r>
          </a:p>
          <a:p>
            <a:pPr marL="285750" indent="-285750">
              <a:buFont typeface="Arial" panose="020B0604020202020204" pitchFamily="34" charset="0"/>
              <a:buChar char="•"/>
            </a:pPr>
            <a:r>
              <a:rPr lang="en-NZ" sz="3200" dirty="0"/>
              <a:t>This has been followed by our testing programme which informed the final content recommendations</a:t>
            </a:r>
          </a:p>
          <a:p>
            <a:pPr marL="285750" indent="-285750">
              <a:buFont typeface="Arial" panose="020B0604020202020204" pitchFamily="34" charset="0"/>
              <a:buChar char="•"/>
            </a:pPr>
            <a:r>
              <a:rPr lang="en-NZ" sz="3200" dirty="0"/>
              <a:t>A refresh of content was necessary given the previous ‘no change’ census models</a:t>
            </a:r>
          </a:p>
          <a:p>
            <a:pPr marL="285750" indent="-285750">
              <a:buFont typeface="Arial" panose="020B0604020202020204" pitchFamily="34" charset="0"/>
              <a:buChar char="•"/>
            </a:pPr>
            <a:r>
              <a:rPr lang="en-NZ" sz="3200" dirty="0"/>
              <a:t>Need for the information collected in the census to remain relevant, while retaining the value of longitudinal data</a:t>
            </a:r>
          </a:p>
          <a:p>
            <a:pPr marL="285750" indent="-285750">
              <a:buFont typeface="Arial" panose="020B0604020202020204" pitchFamily="34" charset="0"/>
              <a:buChar char="•"/>
            </a:pPr>
            <a:endParaRPr lang="en-NZ" sz="3200" dirty="0"/>
          </a:p>
          <a:p>
            <a:pPr marL="285750" indent="-285750">
              <a:buFont typeface="Arial" panose="020B0604020202020204" pitchFamily="34" charset="0"/>
              <a:buChar char="•"/>
            </a:pPr>
            <a:endParaRPr lang="en-NZ" sz="3200" dirty="0"/>
          </a:p>
          <a:p>
            <a:pPr marL="1028700" lvl="1" indent="-342900"/>
            <a:endParaRPr lang="en-US" dirty="0"/>
          </a:p>
          <a:p>
            <a:pPr marL="1028700" lvl="1" indent="-342900"/>
            <a:endParaRPr lang="en-US" dirty="0"/>
          </a:p>
        </p:txBody>
      </p:sp>
      <p:sp>
        <p:nvSpPr>
          <p:cNvPr id="6" name="Title 5"/>
          <p:cNvSpPr>
            <a:spLocks noGrp="1"/>
          </p:cNvSpPr>
          <p:nvPr>
            <p:ph type="title"/>
          </p:nvPr>
        </p:nvSpPr>
        <p:spPr/>
        <p:txBody>
          <a:bodyPr>
            <a:normAutofit/>
          </a:bodyPr>
          <a:lstStyle/>
          <a:p>
            <a:r>
              <a:rPr lang="en-US" dirty="0"/>
              <a:t>2018 Census content review</a:t>
            </a:r>
            <a:endParaRPr lang="en-NZ" dirty="0"/>
          </a:p>
        </p:txBody>
      </p:sp>
    </p:spTree>
    <p:extLst>
      <p:ext uri="{BB962C8B-B14F-4D97-AF65-F5344CB8AC3E}">
        <p14:creationId xmlns:p14="http://schemas.microsoft.com/office/powerpoint/2010/main" val="362286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95002" y="6349"/>
            <a:ext cx="10515600" cy="1325563"/>
          </a:xfrm>
        </p:spPr>
        <p:txBody>
          <a:bodyPr>
            <a:normAutofit fontScale="90000"/>
          </a:bodyPr>
          <a:lstStyle/>
          <a:p>
            <a:r>
              <a:rPr lang="en-US" dirty="0"/>
              <a:t>The stages to determine 2018 content</a:t>
            </a:r>
            <a:endParaRPr lang="en-NZ" dirty="0"/>
          </a:p>
        </p:txBody>
      </p:sp>
      <p:sp>
        <p:nvSpPr>
          <p:cNvPr id="21" name="Text Box 2"/>
          <p:cNvSpPr txBox="1">
            <a:spLocks noChangeArrowheads="1"/>
          </p:cNvSpPr>
          <p:nvPr/>
        </p:nvSpPr>
        <p:spPr bwMode="auto">
          <a:xfrm>
            <a:off x="2192375" y="2286000"/>
            <a:ext cx="7303299" cy="366713"/>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algn="ctr">
              <a:spcAft>
                <a:spcPts val="0"/>
              </a:spcAft>
            </a:pPr>
            <a:r>
              <a:rPr lang="en-NZ" sz="2000" b="1"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Public </a:t>
            </a:r>
            <a:r>
              <a:rPr lang="en-NZ" sz="2000" b="1" dirty="0">
                <a:solidFill>
                  <a:srgbClr val="FFFFFF"/>
                </a:solidFill>
                <a:latin typeface="Arial Narrow" panose="020B0606020202030204" pitchFamily="34" charset="0"/>
                <a:ea typeface="Calibri" panose="020F0502020204030204" pitchFamily="34" charset="0"/>
                <a:cs typeface="Times New Roman" panose="02020603050405020304" pitchFamily="18" charset="0"/>
              </a:rPr>
              <a:t>e</a:t>
            </a:r>
            <a:r>
              <a:rPr lang="en-NZ" sz="2000" b="1"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ngagement and consultation</a:t>
            </a:r>
            <a:endParaRPr lang="en-NZ"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NZ"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NZ"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NZ"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Down Arrow 21"/>
          <p:cNvSpPr/>
          <p:nvPr/>
        </p:nvSpPr>
        <p:spPr>
          <a:xfrm>
            <a:off x="5815032" y="2743200"/>
            <a:ext cx="90106" cy="234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25" name="Text Box 2"/>
          <p:cNvSpPr txBox="1">
            <a:spLocks noChangeArrowheads="1"/>
          </p:cNvSpPr>
          <p:nvPr/>
        </p:nvSpPr>
        <p:spPr bwMode="auto">
          <a:xfrm>
            <a:off x="2166938" y="3089275"/>
            <a:ext cx="7352475" cy="384175"/>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 </a:t>
            </a:r>
            <a:r>
              <a:rPr kumimoji="0" lang="en-US" sz="2000" b="1"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Assessment of formal submissions</a:t>
            </a:r>
            <a:endParaRPr kumimoji="0" lang="en-NZ" sz="2000" b="1"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 </a:t>
            </a:r>
            <a:endParaRPr kumimoji="0" lang="en-NZ"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7" name="Text Box 2"/>
          <p:cNvSpPr txBox="1">
            <a:spLocks noChangeArrowheads="1"/>
          </p:cNvSpPr>
          <p:nvPr/>
        </p:nvSpPr>
        <p:spPr bwMode="auto">
          <a:xfrm>
            <a:off x="2166938" y="3838575"/>
            <a:ext cx="7338379" cy="398463"/>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algn="ctr">
              <a:spcAft>
                <a:spcPts val="0"/>
              </a:spcAft>
            </a:pPr>
            <a:r>
              <a:rPr lang="en-US"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000" b="1"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Question development and cognitive testing 2015-2016 </a:t>
            </a:r>
            <a:endParaRPr lang="en-NZ"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Text Box 2"/>
          <p:cNvSpPr txBox="1">
            <a:spLocks noChangeArrowheads="1"/>
          </p:cNvSpPr>
          <p:nvPr/>
        </p:nvSpPr>
        <p:spPr bwMode="auto">
          <a:xfrm>
            <a:off x="2166938" y="4581525"/>
            <a:ext cx="7343285" cy="371475"/>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algn="ctr">
              <a:spcAft>
                <a:spcPts val="0"/>
              </a:spcAft>
            </a:pPr>
            <a:r>
              <a:rPr lang="en-US"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000" b="1" dirty="0">
                <a:solidFill>
                  <a:srgbClr val="FFFFFF"/>
                </a:solidFill>
                <a:latin typeface="Arial Narrow" panose="020B0606020202030204" pitchFamily="34" charset="0"/>
                <a:ea typeface="Calibri" panose="020F0502020204030204" pitchFamily="34" charset="0"/>
                <a:cs typeface="Times New Roman" panose="02020603050405020304" pitchFamily="18" charset="0"/>
              </a:rPr>
              <a:t> Continuing question development and public </a:t>
            </a:r>
            <a:r>
              <a:rPr lang="en-US" sz="2000" b="1"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tests during 2016-17</a:t>
            </a:r>
            <a:endParaRPr lang="en-NZ"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 Box 2"/>
          <p:cNvSpPr txBox="1">
            <a:spLocks noChangeArrowheads="1"/>
          </p:cNvSpPr>
          <p:nvPr/>
        </p:nvSpPr>
        <p:spPr bwMode="auto">
          <a:xfrm>
            <a:off x="2163954" y="5305425"/>
            <a:ext cx="7362740" cy="433711"/>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algn="ctr">
              <a:spcAft>
                <a:spcPts val="0"/>
              </a:spcAft>
            </a:pPr>
            <a:r>
              <a:rPr lang="en-US" sz="1400"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000" b="1"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Government Statistician makes final decision on 2018 Census content</a:t>
            </a:r>
            <a:endParaRPr lang="en-NZ"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2"/>
          <p:cNvSpPr txBox="1">
            <a:spLocks noChangeArrowheads="1"/>
          </p:cNvSpPr>
          <p:nvPr/>
        </p:nvSpPr>
        <p:spPr bwMode="auto">
          <a:xfrm>
            <a:off x="2189163" y="1514475"/>
            <a:ext cx="7340504" cy="384175"/>
          </a:xfrm>
          <a:prstGeom prst="rect">
            <a:avLst/>
          </a:prstGeom>
          <a:solidFill>
            <a:srgbClr val="7030A0"/>
          </a:solidFill>
          <a:ln>
            <a:noFill/>
            <a:headEnd/>
            <a:tailEnd/>
          </a:ln>
          <a:effectLst>
            <a:outerShdw blurRad="57785" dist="33020" dir="3180000" algn="ctr">
              <a:srgbClr val="000000">
                <a:alpha val="30000"/>
              </a:srgbClr>
            </a:outerShdw>
          </a:effectLst>
          <a:scene3d>
            <a:camera prst="orthographicFront">
              <a:rot lat="0" lon="0" rev="0"/>
            </a:camera>
            <a:lightRig rig="brightRoom" dir="tl">
              <a:rot lat="0" lon="0" rev="600000"/>
            </a:lightRig>
          </a:scene3d>
          <a:sp3d prstMaterial="metal">
            <a:bevelT w="38100" h="57150" prst="angle"/>
          </a:sp3d>
        </p:spPr>
        <p:txBody>
          <a:bodyPr rot="0" vert="horz" wrap="square" lIns="91440" tIns="45720" rIns="91440" bIns="45720" anchor="t"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 </a:t>
            </a:r>
            <a:r>
              <a:rPr kumimoji="0" lang="en-NZ" sz="2000" b="1"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2013 Census content</a:t>
            </a:r>
            <a:endParaRPr kumimoji="0" lang="en-NZ" sz="2000" b="1"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Narrow" panose="020B0606020202030204" pitchFamily="34" charset="0"/>
                <a:ea typeface="Calibri" panose="020F0502020204030204" pitchFamily="34" charset="0"/>
                <a:cs typeface="Times New Roman" panose="02020603050405020304" pitchFamily="18" charset="0"/>
              </a:rPr>
              <a:t> </a:t>
            </a:r>
            <a:endParaRPr kumimoji="0" lang="en-NZ"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6" name="Down Arrow 21"/>
          <p:cNvSpPr/>
          <p:nvPr/>
        </p:nvSpPr>
        <p:spPr>
          <a:xfrm>
            <a:off x="5805499" y="1990725"/>
            <a:ext cx="90106" cy="234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17" name="Down Arrow 21"/>
          <p:cNvSpPr/>
          <p:nvPr/>
        </p:nvSpPr>
        <p:spPr>
          <a:xfrm>
            <a:off x="5824565" y="3505200"/>
            <a:ext cx="90106" cy="234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19" name="Down Arrow 21"/>
          <p:cNvSpPr/>
          <p:nvPr/>
        </p:nvSpPr>
        <p:spPr>
          <a:xfrm>
            <a:off x="5843630" y="4267200"/>
            <a:ext cx="90106" cy="234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23" name="Down Arrow 21"/>
          <p:cNvSpPr/>
          <p:nvPr/>
        </p:nvSpPr>
        <p:spPr>
          <a:xfrm>
            <a:off x="5862696" y="5038725"/>
            <a:ext cx="90106" cy="234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Tree>
    <p:extLst>
      <p:ext uri="{BB962C8B-B14F-4D97-AF65-F5344CB8AC3E}">
        <p14:creationId xmlns:p14="http://schemas.microsoft.com/office/powerpoint/2010/main" val="121762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94686" y="1195754"/>
            <a:ext cx="10515600" cy="4401482"/>
          </a:xfrm>
        </p:spPr>
        <p:txBody>
          <a:bodyPr vert="horz" lIns="91440" tIns="45720" rIns="91440" bIns="45720" rtlCol="0" anchor="t">
            <a:normAutofit/>
          </a:bodyPr>
          <a:lstStyle/>
          <a:p>
            <a:pPr marL="1028700" lvl="1" indent="-342900"/>
            <a:endParaRPr lang="en-US" dirty="0"/>
          </a:p>
          <a:p>
            <a:pPr marL="1028700" lvl="1" indent="-342900"/>
            <a:r>
              <a:rPr lang="en-US" dirty="0"/>
              <a:t>Does the proposed change add value to New Zealand's society and economy?</a:t>
            </a:r>
          </a:p>
          <a:p>
            <a:pPr marL="1028700" lvl="1" indent="-342900"/>
            <a:r>
              <a:rPr lang="en-US" dirty="0"/>
              <a:t>Is the census the most appropriate information source?</a:t>
            </a:r>
          </a:p>
          <a:p>
            <a:pPr marL="1028700" lvl="1" indent="-342900"/>
            <a:r>
              <a:rPr lang="en-US" dirty="0"/>
              <a:t>Does the proposed change reflect an enduring information need?</a:t>
            </a:r>
          </a:p>
          <a:p>
            <a:pPr marL="1028700" lvl="1" indent="-342900"/>
            <a:r>
              <a:rPr lang="en-US" dirty="0"/>
              <a:t>Will the proposed change produce quality information?</a:t>
            </a:r>
          </a:p>
          <a:p>
            <a:pPr marL="1028700" lvl="1" indent="-342900"/>
            <a:r>
              <a:rPr lang="en-US" dirty="0"/>
              <a:t>Is there continuity with previous census data?</a:t>
            </a:r>
          </a:p>
          <a:p>
            <a:pPr marL="1028700" lvl="1" indent="-342900"/>
            <a:r>
              <a:rPr lang="en-US" dirty="0"/>
              <a:t>Is data consistent with other data collections?</a:t>
            </a:r>
          </a:p>
          <a:p>
            <a:pPr marL="1028700" lvl="1" indent="-342900"/>
            <a:r>
              <a:rPr lang="en-US" dirty="0"/>
              <a:t>Is there general acceptance of the proposed change?</a:t>
            </a:r>
          </a:p>
          <a:p>
            <a:pPr marL="1028700" lvl="1" indent="-342900"/>
            <a:r>
              <a:rPr lang="en-US" dirty="0"/>
              <a:t>Would the proposal questions be easy for respondents to complete?</a:t>
            </a:r>
          </a:p>
          <a:p>
            <a:pPr marL="1028700" lvl="1" indent="-342900"/>
            <a:endParaRPr lang="en-US" dirty="0"/>
          </a:p>
        </p:txBody>
      </p:sp>
      <p:sp>
        <p:nvSpPr>
          <p:cNvPr id="6" name="Title 5"/>
          <p:cNvSpPr>
            <a:spLocks noGrp="1"/>
          </p:cNvSpPr>
          <p:nvPr>
            <p:ph type="title"/>
          </p:nvPr>
        </p:nvSpPr>
        <p:spPr/>
        <p:txBody>
          <a:bodyPr>
            <a:normAutofit/>
          </a:bodyPr>
          <a:lstStyle/>
          <a:p>
            <a:r>
              <a:rPr lang="en-US" dirty="0"/>
              <a:t>Content determination</a:t>
            </a:r>
          </a:p>
        </p:txBody>
      </p:sp>
    </p:spTree>
    <p:extLst>
      <p:ext uri="{BB962C8B-B14F-4D97-AF65-F5344CB8AC3E}">
        <p14:creationId xmlns:p14="http://schemas.microsoft.com/office/powerpoint/2010/main" val="241486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156" y="329940"/>
            <a:ext cx="10930601" cy="1325563"/>
          </a:xfrm>
        </p:spPr>
        <p:txBody>
          <a:bodyPr>
            <a:normAutofit/>
          </a:bodyPr>
          <a:lstStyle/>
          <a:p>
            <a:r>
              <a:rPr lang="en-US" dirty="0"/>
              <a:t>Content to questionnaire testing</a:t>
            </a:r>
            <a:endParaRPr lang="en-NZ" dirty="0"/>
          </a:p>
        </p:txBody>
      </p:sp>
      <p:sp>
        <p:nvSpPr>
          <p:cNvPr id="5" name="Content Placeholder 6"/>
          <p:cNvSpPr>
            <a:spLocks noGrp="1"/>
          </p:cNvSpPr>
          <p:nvPr>
            <p:ph sz="half" idx="1"/>
          </p:nvPr>
        </p:nvSpPr>
        <p:spPr>
          <a:xfrm>
            <a:off x="547156" y="1712066"/>
            <a:ext cx="10706714" cy="1665616"/>
          </a:xfrm>
        </p:spPr>
        <p:txBody>
          <a:bodyPr vert="horz" lIns="91440" tIns="45720" rIns="91440" bIns="45720" rtlCol="0" anchor="t">
            <a:normAutofit/>
          </a:bodyPr>
          <a:lstStyle/>
          <a:p>
            <a:pPr marL="1028700" lvl="1" indent="-342900"/>
            <a:r>
              <a:rPr lang="en-US" dirty="0"/>
              <a:t>Cognitive testing to assess whether new and changed content is suitable for a self-completed questionnaire</a:t>
            </a:r>
          </a:p>
          <a:p>
            <a:pPr marL="1028700" lvl="1" indent="-342900"/>
            <a:r>
              <a:rPr lang="en-US" dirty="0"/>
              <a:t>A number of topics did not progress past cognitive testing</a:t>
            </a:r>
          </a:p>
        </p:txBody>
      </p:sp>
      <p:pic>
        <p:nvPicPr>
          <p:cNvPr id="2" name="Picture 1"/>
          <p:cNvPicPr>
            <a:picLocks noChangeAspect="1"/>
          </p:cNvPicPr>
          <p:nvPr/>
        </p:nvPicPr>
        <p:blipFill>
          <a:blip r:embed="rId3"/>
          <a:stretch>
            <a:fillRect/>
          </a:stretch>
        </p:blipFill>
        <p:spPr>
          <a:xfrm>
            <a:off x="547156" y="3377682"/>
            <a:ext cx="3751792" cy="2003210"/>
          </a:xfrm>
          <a:prstGeom prst="rect">
            <a:avLst/>
          </a:prstGeom>
        </p:spPr>
      </p:pic>
      <p:pic>
        <p:nvPicPr>
          <p:cNvPr id="7" name="Picture 6"/>
          <p:cNvPicPr>
            <a:picLocks noChangeAspect="1"/>
          </p:cNvPicPr>
          <p:nvPr/>
        </p:nvPicPr>
        <p:blipFill>
          <a:blip r:embed="rId4"/>
          <a:stretch>
            <a:fillRect/>
          </a:stretch>
        </p:blipFill>
        <p:spPr>
          <a:xfrm>
            <a:off x="4655176" y="3377682"/>
            <a:ext cx="2341226" cy="2534329"/>
          </a:xfrm>
          <a:prstGeom prst="rect">
            <a:avLst/>
          </a:prstGeom>
        </p:spPr>
      </p:pic>
      <p:pic>
        <p:nvPicPr>
          <p:cNvPr id="8" name="Picture 7"/>
          <p:cNvPicPr>
            <a:picLocks noChangeAspect="1"/>
          </p:cNvPicPr>
          <p:nvPr/>
        </p:nvPicPr>
        <p:blipFill>
          <a:blip r:embed="rId5"/>
          <a:stretch>
            <a:fillRect/>
          </a:stretch>
        </p:blipFill>
        <p:spPr>
          <a:xfrm>
            <a:off x="7719999" y="3377682"/>
            <a:ext cx="3877554" cy="2219554"/>
          </a:xfrm>
          <a:prstGeom prst="rect">
            <a:avLst/>
          </a:prstGeom>
        </p:spPr>
      </p:pic>
    </p:spTree>
    <p:extLst>
      <p:ext uri="{BB962C8B-B14F-4D97-AF65-F5344CB8AC3E}">
        <p14:creationId xmlns:p14="http://schemas.microsoft.com/office/powerpoint/2010/main" val="2205186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nvPr>
        </p:nvGraphicFramePr>
        <p:xfrm>
          <a:off x="495299" y="1482724"/>
          <a:ext cx="11013077" cy="4251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mi-NZ" dirty="0"/>
              <a:t>Testing programme</a:t>
            </a:r>
            <a:endParaRPr lang="en-NZ" dirty="0"/>
          </a:p>
        </p:txBody>
      </p:sp>
    </p:spTree>
    <p:extLst>
      <p:ext uri="{BB962C8B-B14F-4D97-AF65-F5344CB8AC3E}">
        <p14:creationId xmlns:p14="http://schemas.microsoft.com/office/powerpoint/2010/main" val="31919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156" y="329940"/>
            <a:ext cx="10930601" cy="1325563"/>
          </a:xfrm>
        </p:spPr>
        <p:txBody>
          <a:bodyPr>
            <a:normAutofit/>
          </a:bodyPr>
          <a:lstStyle/>
          <a:p>
            <a:r>
              <a:rPr lang="en-US" dirty="0"/>
              <a:t>Washington Group Short Set</a:t>
            </a:r>
            <a:endParaRPr lang="en-NZ" dirty="0"/>
          </a:p>
        </p:txBody>
      </p:sp>
      <p:sp>
        <p:nvSpPr>
          <p:cNvPr id="5" name="Content Placeholder 6"/>
          <p:cNvSpPr>
            <a:spLocks noGrp="1"/>
          </p:cNvSpPr>
          <p:nvPr>
            <p:ph sz="half" idx="1"/>
          </p:nvPr>
        </p:nvSpPr>
        <p:spPr>
          <a:xfrm>
            <a:off x="597644" y="1487673"/>
            <a:ext cx="10706714" cy="1104062"/>
          </a:xfrm>
        </p:spPr>
        <p:txBody>
          <a:bodyPr vert="horz" lIns="91440" tIns="45720" rIns="91440" bIns="45720" rtlCol="0" anchor="t">
            <a:normAutofit/>
          </a:bodyPr>
          <a:lstStyle/>
          <a:p>
            <a:pPr marL="1028700" lvl="1" indent="-342900"/>
            <a:r>
              <a:rPr lang="en-US" dirty="0"/>
              <a:t>Initially a matrix format was tested on paper due to uncertainty around space constraints, for the 2017 Census Test the format was revised given the space available</a:t>
            </a:r>
          </a:p>
        </p:txBody>
      </p:sp>
      <p:pic>
        <p:nvPicPr>
          <p:cNvPr id="6" name="Picture 5">
            <a:extLst>
              <a:ext uri="{FF2B5EF4-FFF2-40B4-BE49-F238E27FC236}">
                <a16:creationId xmlns:a16="http://schemas.microsoft.com/office/drawing/2014/main" xmlns="" id="{D05D24D2-AC0C-49F5-AE6D-DC44BEF176BB}"/>
              </a:ext>
            </a:extLst>
          </p:cNvPr>
          <p:cNvPicPr>
            <a:picLocks noChangeAspect="1"/>
          </p:cNvPicPr>
          <p:nvPr/>
        </p:nvPicPr>
        <p:blipFill>
          <a:blip r:embed="rId3"/>
          <a:stretch>
            <a:fillRect/>
          </a:stretch>
        </p:blipFill>
        <p:spPr>
          <a:xfrm>
            <a:off x="6216701" y="3001995"/>
            <a:ext cx="2558948" cy="2239895"/>
          </a:xfrm>
          <a:prstGeom prst="rect">
            <a:avLst/>
          </a:prstGeom>
        </p:spPr>
      </p:pic>
      <p:pic>
        <p:nvPicPr>
          <p:cNvPr id="9" name="Picture 8">
            <a:extLst>
              <a:ext uri="{FF2B5EF4-FFF2-40B4-BE49-F238E27FC236}">
                <a16:creationId xmlns:a16="http://schemas.microsoft.com/office/drawing/2014/main" xmlns="" id="{477A8878-90BF-422A-854A-5023517753D5}"/>
              </a:ext>
            </a:extLst>
          </p:cNvPr>
          <p:cNvPicPr>
            <a:picLocks noChangeAspect="1"/>
          </p:cNvPicPr>
          <p:nvPr/>
        </p:nvPicPr>
        <p:blipFill>
          <a:blip r:embed="rId4"/>
          <a:stretch>
            <a:fillRect/>
          </a:stretch>
        </p:blipFill>
        <p:spPr>
          <a:xfrm>
            <a:off x="8775649" y="2971264"/>
            <a:ext cx="2600001" cy="2286536"/>
          </a:xfrm>
          <a:prstGeom prst="rect">
            <a:avLst/>
          </a:prstGeom>
        </p:spPr>
      </p:pic>
      <p:pic>
        <p:nvPicPr>
          <p:cNvPr id="10" name="Picture 9">
            <a:extLst>
              <a:ext uri="{FF2B5EF4-FFF2-40B4-BE49-F238E27FC236}">
                <a16:creationId xmlns:a16="http://schemas.microsoft.com/office/drawing/2014/main" xmlns="" id="{A3DC2B01-4487-4B97-83BC-DF235243FC59}"/>
              </a:ext>
            </a:extLst>
          </p:cNvPr>
          <p:cNvPicPr>
            <a:picLocks noChangeAspect="1"/>
          </p:cNvPicPr>
          <p:nvPr/>
        </p:nvPicPr>
        <p:blipFill>
          <a:blip r:embed="rId5"/>
          <a:stretch>
            <a:fillRect/>
          </a:stretch>
        </p:blipFill>
        <p:spPr>
          <a:xfrm>
            <a:off x="417867" y="2917287"/>
            <a:ext cx="3941053" cy="3523737"/>
          </a:xfrm>
          <a:prstGeom prst="rect">
            <a:avLst/>
          </a:prstGeom>
        </p:spPr>
      </p:pic>
    </p:spTree>
    <p:extLst>
      <p:ext uri="{BB962C8B-B14F-4D97-AF65-F5344CB8AC3E}">
        <p14:creationId xmlns:p14="http://schemas.microsoft.com/office/powerpoint/2010/main" val="3278241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214217" y="1719484"/>
            <a:ext cx="9512398" cy="4136193"/>
          </a:xfrm>
        </p:spPr>
        <p:txBody>
          <a:bodyPr vert="horz" lIns="91440" tIns="45720" rIns="91440" bIns="45720" rtlCol="0" anchor="t">
            <a:normAutofit/>
          </a:bodyPr>
          <a:lstStyle/>
          <a:p>
            <a:pPr marL="457200" indent="-457200">
              <a:buFont typeface="Arial" panose="020B0604020202020204" pitchFamily="34" charset="0"/>
              <a:buChar char="•"/>
            </a:pPr>
            <a:r>
              <a:rPr lang="en-US" dirty="0">
                <a:solidFill>
                  <a:srgbClr val="000000"/>
                </a:solidFill>
                <a:latin typeface="Arial"/>
              </a:rPr>
              <a:t>Usual residence one year ago</a:t>
            </a:r>
          </a:p>
          <a:p>
            <a:pPr marL="457200" indent="-457200">
              <a:buFont typeface="Arial" panose="020B0604020202020204" pitchFamily="34" charset="0"/>
              <a:buChar char="•"/>
            </a:pPr>
            <a:r>
              <a:rPr lang="en-US" dirty="0">
                <a:solidFill>
                  <a:srgbClr val="000000"/>
                </a:solidFill>
                <a:latin typeface="Arial"/>
              </a:rPr>
              <a:t>Housing quality – damp, </a:t>
            </a:r>
            <a:r>
              <a:rPr lang="en-US" dirty="0" err="1">
                <a:solidFill>
                  <a:srgbClr val="000000"/>
                </a:solidFill>
                <a:latin typeface="Arial"/>
              </a:rPr>
              <a:t>mould</a:t>
            </a:r>
            <a:r>
              <a:rPr lang="en-US" dirty="0">
                <a:solidFill>
                  <a:srgbClr val="000000"/>
                </a:solidFill>
                <a:latin typeface="Arial"/>
              </a:rPr>
              <a:t>, access to basic amenities</a:t>
            </a:r>
          </a:p>
          <a:p>
            <a:pPr marL="457200" indent="-457200">
              <a:buFont typeface="Arial" panose="020B0604020202020204" pitchFamily="34" charset="0"/>
              <a:buChar char="•"/>
            </a:pPr>
            <a:r>
              <a:rPr lang="en-US" dirty="0">
                <a:solidFill>
                  <a:srgbClr val="000000"/>
                </a:solidFill>
                <a:latin typeface="Arial"/>
              </a:rPr>
              <a:t>Travel to education</a:t>
            </a:r>
            <a:br>
              <a:rPr lang="en-US" dirty="0">
                <a:solidFill>
                  <a:srgbClr val="000000"/>
                </a:solidFill>
                <a:latin typeface="Arial"/>
              </a:rPr>
            </a:br>
            <a:r>
              <a:rPr lang="en-US" dirty="0">
                <a:solidFill>
                  <a:srgbClr val="000000"/>
                </a:solidFill>
                <a:latin typeface="Arial"/>
              </a:rPr>
              <a:t>- usual instead of census day</a:t>
            </a:r>
            <a:br>
              <a:rPr lang="en-US" dirty="0">
                <a:solidFill>
                  <a:srgbClr val="000000"/>
                </a:solidFill>
                <a:latin typeface="Arial"/>
              </a:rPr>
            </a:br>
            <a:r>
              <a:rPr lang="en-US" dirty="0">
                <a:solidFill>
                  <a:srgbClr val="000000"/>
                </a:solidFill>
                <a:latin typeface="Arial"/>
              </a:rPr>
              <a:t>- educational institution address</a:t>
            </a:r>
            <a:br>
              <a:rPr lang="en-US" dirty="0">
                <a:solidFill>
                  <a:srgbClr val="000000"/>
                </a:solidFill>
                <a:latin typeface="Arial"/>
              </a:rPr>
            </a:br>
            <a:endParaRPr lang="en-US" dirty="0">
              <a:solidFill>
                <a:srgbClr val="000000"/>
              </a:solidFill>
              <a:latin typeface="Arial"/>
            </a:endParaRPr>
          </a:p>
          <a:p>
            <a:pPr marL="457200" indent="-457200">
              <a:buFont typeface="Arial" panose="020B0604020202020204" pitchFamily="34" charset="0"/>
              <a:buChar char="•"/>
            </a:pPr>
            <a:r>
              <a:rPr lang="en-US" dirty="0">
                <a:solidFill>
                  <a:srgbClr val="000000"/>
                </a:solidFill>
                <a:latin typeface="Arial"/>
              </a:rPr>
              <a:t>Revisions to other content </a:t>
            </a:r>
            <a:r>
              <a:rPr lang="en-US" dirty="0" err="1">
                <a:solidFill>
                  <a:srgbClr val="000000"/>
                </a:solidFill>
                <a:latin typeface="Arial"/>
              </a:rPr>
              <a:t>eg</a:t>
            </a:r>
            <a:r>
              <a:rPr lang="en-US" dirty="0">
                <a:solidFill>
                  <a:srgbClr val="000000"/>
                </a:solidFill>
                <a:latin typeface="Arial"/>
              </a:rPr>
              <a:t>. appliances used </a:t>
            </a:r>
            <a:r>
              <a:rPr lang="en-US">
                <a:solidFill>
                  <a:srgbClr val="000000"/>
                </a:solidFill>
                <a:latin typeface="Arial"/>
              </a:rPr>
              <a:t>to heat </a:t>
            </a:r>
            <a:r>
              <a:rPr lang="en-US" dirty="0">
                <a:solidFill>
                  <a:srgbClr val="000000"/>
                </a:solidFill>
                <a:latin typeface="Arial"/>
              </a:rPr>
              <a:t>dwelling, sector of landlord categories</a:t>
            </a:r>
          </a:p>
        </p:txBody>
      </p:sp>
      <p:sp>
        <p:nvSpPr>
          <p:cNvPr id="4" name="Title 3"/>
          <p:cNvSpPr>
            <a:spLocks noGrp="1"/>
          </p:cNvSpPr>
          <p:nvPr>
            <p:ph type="title"/>
          </p:nvPr>
        </p:nvSpPr>
        <p:spPr>
          <a:xfrm>
            <a:off x="1004640" y="288413"/>
            <a:ext cx="10515600" cy="1325563"/>
          </a:xfrm>
        </p:spPr>
        <p:txBody>
          <a:bodyPr>
            <a:normAutofit/>
          </a:bodyPr>
          <a:lstStyle/>
          <a:p>
            <a:r>
              <a:rPr lang="en-US" dirty="0"/>
              <a:t>Other new content</a:t>
            </a:r>
          </a:p>
        </p:txBody>
      </p:sp>
    </p:spTree>
    <p:extLst>
      <p:ext uri="{BB962C8B-B14F-4D97-AF65-F5344CB8AC3E}">
        <p14:creationId xmlns:p14="http://schemas.microsoft.com/office/powerpoint/2010/main" val="195193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214217" y="1719484"/>
            <a:ext cx="9512398" cy="4136193"/>
          </a:xfrm>
        </p:spPr>
        <p:txBody>
          <a:bodyPr vert="horz" lIns="91440" tIns="45720" rIns="91440" bIns="45720" rtlCol="0" anchor="t">
            <a:normAutofit/>
          </a:bodyPr>
          <a:lstStyle/>
          <a:p>
            <a:pPr marL="457200" indent="-457200">
              <a:buFont typeface="Arial" panose="020B0604020202020204" pitchFamily="34" charset="0"/>
              <a:buChar char="•"/>
            </a:pPr>
            <a:r>
              <a:rPr lang="en-US" dirty="0">
                <a:solidFill>
                  <a:srgbClr val="000000"/>
                </a:solidFill>
                <a:latin typeface="Arial"/>
              </a:rPr>
              <a:t>Sexual orientation</a:t>
            </a:r>
          </a:p>
          <a:p>
            <a:pPr marL="457200" indent="-457200">
              <a:buFont typeface="Arial" panose="020B0604020202020204" pitchFamily="34" charset="0"/>
              <a:buChar char="•"/>
            </a:pPr>
            <a:r>
              <a:rPr lang="en-US" dirty="0">
                <a:solidFill>
                  <a:srgbClr val="000000"/>
                </a:solidFill>
                <a:latin typeface="Arial"/>
              </a:rPr>
              <a:t>A third category for sex</a:t>
            </a:r>
          </a:p>
          <a:p>
            <a:pPr marL="457200" indent="-457200">
              <a:buFont typeface="Arial" panose="020B0604020202020204" pitchFamily="34" charset="0"/>
              <a:buChar char="•"/>
            </a:pPr>
            <a:r>
              <a:rPr lang="en-US" dirty="0">
                <a:solidFill>
                  <a:srgbClr val="000000"/>
                </a:solidFill>
                <a:latin typeface="Arial"/>
              </a:rPr>
              <a:t>Gender identity</a:t>
            </a:r>
          </a:p>
          <a:p>
            <a:pPr marL="457200" indent="-457200">
              <a:buFont typeface="Arial" panose="020B0604020202020204" pitchFamily="34" charset="0"/>
              <a:buChar char="•"/>
            </a:pPr>
            <a:r>
              <a:rPr lang="en-US" dirty="0">
                <a:solidFill>
                  <a:srgbClr val="000000"/>
                </a:solidFill>
                <a:latin typeface="Arial"/>
              </a:rPr>
              <a:t>Second address / residence</a:t>
            </a:r>
          </a:p>
          <a:p>
            <a:pPr marL="457200" indent="-457200">
              <a:buFont typeface="Arial" panose="020B0604020202020204" pitchFamily="34" charset="0"/>
              <a:buChar char="•"/>
            </a:pPr>
            <a:r>
              <a:rPr lang="en-US" dirty="0">
                <a:solidFill>
                  <a:srgbClr val="000000"/>
                </a:solidFill>
                <a:latin typeface="Arial"/>
              </a:rPr>
              <a:t>Step-families</a:t>
            </a:r>
          </a:p>
          <a:p>
            <a:pPr marL="457200" indent="-457200">
              <a:buFont typeface="Arial" panose="020B0604020202020204" pitchFamily="34" charset="0"/>
              <a:buChar char="•"/>
            </a:pPr>
            <a:r>
              <a:rPr lang="en-US" dirty="0" err="1">
                <a:solidFill>
                  <a:srgbClr val="000000"/>
                </a:solidFill>
                <a:latin typeface="Arial"/>
              </a:rPr>
              <a:t>Licence</a:t>
            </a:r>
            <a:r>
              <a:rPr lang="en-US" dirty="0">
                <a:solidFill>
                  <a:srgbClr val="000000"/>
                </a:solidFill>
                <a:latin typeface="Arial"/>
              </a:rPr>
              <a:t> to occupy</a:t>
            </a:r>
          </a:p>
        </p:txBody>
      </p:sp>
      <p:sp>
        <p:nvSpPr>
          <p:cNvPr id="4" name="Title 3"/>
          <p:cNvSpPr>
            <a:spLocks noGrp="1"/>
          </p:cNvSpPr>
          <p:nvPr>
            <p:ph type="title"/>
          </p:nvPr>
        </p:nvSpPr>
        <p:spPr>
          <a:xfrm>
            <a:off x="1004640" y="288413"/>
            <a:ext cx="10515600" cy="1325563"/>
          </a:xfrm>
        </p:spPr>
        <p:txBody>
          <a:bodyPr>
            <a:normAutofit fontScale="90000"/>
          </a:bodyPr>
          <a:lstStyle/>
          <a:p>
            <a:r>
              <a:rPr lang="en-US" dirty="0"/>
              <a:t>Other topics explored but excluded</a:t>
            </a:r>
          </a:p>
        </p:txBody>
      </p:sp>
    </p:spTree>
    <p:extLst>
      <p:ext uri="{BB962C8B-B14F-4D97-AF65-F5344CB8AC3E}">
        <p14:creationId xmlns:p14="http://schemas.microsoft.com/office/powerpoint/2010/main" val="224301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720</Words>
  <Application>Microsoft Office PowerPoint</Application>
  <PresentationFormat>Custom</PresentationFormat>
  <Paragraphs>206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2018 Census content development  Disability </vt:lpstr>
      <vt:lpstr>2018 Census content review</vt:lpstr>
      <vt:lpstr>The stages to determine 2018 content</vt:lpstr>
      <vt:lpstr>Content determination</vt:lpstr>
      <vt:lpstr>Content to questionnaire testing</vt:lpstr>
      <vt:lpstr>Testing programme</vt:lpstr>
      <vt:lpstr>Washington Group Short Set</vt:lpstr>
      <vt:lpstr>Other new content</vt:lpstr>
      <vt:lpstr>Other topics explored but excluded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Census content  Disability </dc:title>
  <dc:creator>Digby Carter</dc:creator>
  <cp:lastModifiedBy>Catherine Brennan</cp:lastModifiedBy>
  <cp:revision>5</cp:revision>
  <dcterms:created xsi:type="dcterms:W3CDTF">2018-06-26T20:41:16Z</dcterms:created>
  <dcterms:modified xsi:type="dcterms:W3CDTF">2018-06-27T05:03:04Z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A10593751</vt:lpwstr>
  </property>
  <property fmtid="{D5CDD505-2E9C-101B-9397-08002B2CF9AE}" pid="4" name="Objective-Title">
    <vt:lpwstr>Presentation 2a Disability data collected via Washington Group Short Set in Census 2018</vt:lpwstr>
  </property>
  <property fmtid="{D5CDD505-2E9C-101B-9397-08002B2CF9AE}" pid="5" name="Objective-Comment">
    <vt:lpwstr/>
  </property>
  <property fmtid="{D5CDD505-2E9C-101B-9397-08002B2CF9AE}" pid="6" name="Objective-CreationStamp">
    <vt:filetime>2018-06-27T04:56:05Z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2018-06-27T05:01:04Z</vt:filetime>
  </property>
  <property fmtid="{D5CDD505-2E9C-101B-9397-08002B2CF9AE}" pid="11" name="Objective-Owner">
    <vt:lpwstr>Catherine Brennan</vt:lpwstr>
  </property>
  <property fmtid="{D5CDD505-2E9C-101B-9397-08002B2CF9AE}" pid="12" name="Objective-Path">
    <vt:lpwstr>Global Folder:MSD INFORMATION REPOSITORY:Office &amp; Ministries:Office for Disability Issues:Advice - second opinion, provided to other agencies:Statistics:ODI/Statistics NZ Working Group:Meetings of Disability Data and Evidence Working Group:2018:Papers:</vt:lpwstr>
  </property>
  <property fmtid="{D5CDD505-2E9C-101B-9397-08002B2CF9AE}" pid="13" name="Objective-Parent">
    <vt:lpwstr>Papers</vt:lpwstr>
  </property>
  <property fmtid="{D5CDD505-2E9C-101B-9397-08002B2CF9AE}" pid="14" name="Objective-State">
    <vt:lpwstr>Being Edited</vt:lpwstr>
  </property>
  <property fmtid="{D5CDD505-2E9C-101B-9397-08002B2CF9AE}" pid="15" name="Objective-Version">
    <vt:lpwstr>1.1</vt:lpwstr>
  </property>
  <property fmtid="{D5CDD505-2E9C-101B-9397-08002B2CF9AE}" pid="16" name="Objective-VersionNumber">
    <vt:r8>2</vt:r8>
  </property>
  <property fmtid="{D5CDD505-2E9C-101B-9397-08002B2CF9AE}" pid="17" name="Objective-VersionComment">
    <vt:lpwstr/>
  </property>
  <property fmtid="{D5CDD505-2E9C-101B-9397-08002B2CF9AE}" pid="18" name="Objective-FileNumber">
    <vt:lpwstr>OM/DI/07/20/15-11336</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ies>
</file>