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4" r:id="rId6"/>
  </p:sldMasterIdLst>
  <p:sldIdLst>
    <p:sldId id="256" r:id="rId7"/>
    <p:sldId id="260" r:id="rId8"/>
    <p:sldId id="275" r:id="rId9"/>
    <p:sldId id="258" r:id="rId10"/>
    <p:sldId id="257"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1" r:id="rId26"/>
    <p:sldId id="262" r:id="rId27"/>
    <p:sldId id="263" r:id="rId28"/>
    <p:sldId id="259"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1" r:id="rId49"/>
    <p:sldId id="312" r:id="rId50"/>
    <p:sldId id="264" r:id="rId51"/>
    <p:sldId id="265" r:id="rId52"/>
    <p:sldId id="314" r:id="rId53"/>
    <p:sldId id="315" r:id="rId54"/>
    <p:sldId id="316" r:id="rId55"/>
    <p:sldId id="317" r:id="rId56"/>
    <p:sldId id="318" r:id="rId57"/>
    <p:sldId id="319" r:id="rId58"/>
    <p:sldId id="321" r:id="rId59"/>
    <p:sldId id="322" r:id="rId60"/>
    <p:sldId id="323" r:id="rId61"/>
    <p:sldId id="324" r:id="rId62"/>
    <p:sldId id="325" r:id="rId63"/>
    <p:sldId id="326" r:id="rId64"/>
    <p:sldId id="374" r:id="rId65"/>
    <p:sldId id="266" r:id="rId66"/>
    <p:sldId id="267" r:id="rId67"/>
    <p:sldId id="328" r:id="rId68"/>
    <p:sldId id="331" r:id="rId69"/>
    <p:sldId id="330" r:id="rId70"/>
    <p:sldId id="329" r:id="rId71"/>
    <p:sldId id="333" r:id="rId72"/>
    <p:sldId id="334" r:id="rId73"/>
    <p:sldId id="332" r:id="rId74"/>
    <p:sldId id="335" r:id="rId75"/>
    <p:sldId id="336" r:id="rId76"/>
    <p:sldId id="337" r:id="rId77"/>
    <p:sldId id="338" r:id="rId78"/>
    <p:sldId id="339" r:id="rId79"/>
    <p:sldId id="340" r:id="rId80"/>
    <p:sldId id="341" r:id="rId81"/>
    <p:sldId id="268" r:id="rId82"/>
    <p:sldId id="269" r:id="rId83"/>
    <p:sldId id="344" r:id="rId84"/>
    <p:sldId id="345" r:id="rId85"/>
    <p:sldId id="375" r:id="rId86"/>
    <p:sldId id="343" r:id="rId87"/>
    <p:sldId id="346" r:id="rId88"/>
    <p:sldId id="350" r:id="rId89"/>
    <p:sldId id="347" r:id="rId90"/>
    <p:sldId id="349" r:id="rId91"/>
    <p:sldId id="348" r:id="rId92"/>
    <p:sldId id="351" r:id="rId93"/>
    <p:sldId id="355" r:id="rId94"/>
    <p:sldId id="356" r:id="rId95"/>
    <p:sldId id="354" r:id="rId96"/>
    <p:sldId id="353" r:id="rId97"/>
    <p:sldId id="270" r:id="rId98"/>
    <p:sldId id="271" r:id="rId99"/>
    <p:sldId id="357" r:id="rId100"/>
    <p:sldId id="358" r:id="rId101"/>
    <p:sldId id="359" r:id="rId102"/>
    <p:sldId id="360" r:id="rId103"/>
    <p:sldId id="361" r:id="rId104"/>
    <p:sldId id="362" r:id="rId105"/>
    <p:sldId id="363" r:id="rId106"/>
    <p:sldId id="364" r:id="rId107"/>
    <p:sldId id="365" r:id="rId108"/>
    <p:sldId id="367" r:id="rId109"/>
    <p:sldId id="368" r:id="rId110"/>
    <p:sldId id="369" r:id="rId111"/>
    <p:sldId id="370" r:id="rId112"/>
    <p:sldId id="371" r:id="rId113"/>
    <p:sldId id="372" r:id="rId114"/>
    <p:sldId id="366" r:id="rId115"/>
    <p:sldId id="272" r:id="rId116"/>
    <p:sldId id="273" r:id="rId117"/>
    <p:sldId id="274" r:id="rId1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2E0"/>
    <a:srgbClr val="FAF8D2"/>
    <a:srgbClr val="D2ECEE"/>
    <a:srgbClr val="DEEED0"/>
    <a:srgbClr val="DDE7F6"/>
    <a:srgbClr val="FEE9DF"/>
    <a:srgbClr val="FDD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2.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presProps" Target="presProps.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pic>
        <p:nvPicPr>
          <p:cNvPr id="7" name="Picture 6" descr="A purple background with icons in a speech bubble&#10;&#10;AI-generated content may be incorrect.">
            <a:extLst>
              <a:ext uri="{FF2B5EF4-FFF2-40B4-BE49-F238E27FC236}">
                <a16:creationId xmlns:a16="http://schemas.microsoft.com/office/drawing/2014/main" id="{8A5CA79B-47BB-9A17-98DD-A8E2FEC203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14D991-31F6-D391-AFA7-25F759C10A63}"/>
              </a:ext>
            </a:extLst>
          </p:cNvPr>
          <p:cNvSpPr>
            <a:spLocks noGrp="1"/>
          </p:cNvSpPr>
          <p:nvPr>
            <p:ph type="title" hasCustomPrompt="1"/>
          </p:nvPr>
        </p:nvSpPr>
        <p:spPr>
          <a:xfrm>
            <a:off x="2357143" y="1918010"/>
            <a:ext cx="7834422" cy="3211648"/>
          </a:xfrm>
        </p:spPr>
        <p:txBody>
          <a:bodyPr wrap="square">
            <a:spAutoFit/>
          </a:bodyPr>
          <a:lstStyle>
            <a:lvl1pPr>
              <a:lnSpc>
                <a:spcPct val="108000"/>
              </a:lnSpc>
              <a:defRPr sz="4800">
                <a:solidFill>
                  <a:srgbClr val="F4F2E0"/>
                </a:solidFill>
              </a:defRPr>
            </a:lvl1pPr>
          </a:lstStyle>
          <a:p>
            <a:r>
              <a:rPr lang="en-US"/>
              <a:t>Let’s make </a:t>
            </a:r>
            <a:br>
              <a:rPr lang="en-US"/>
            </a:br>
            <a:r>
              <a:rPr lang="en-US"/>
              <a:t>New Zealand a </a:t>
            </a:r>
            <a:br>
              <a:rPr lang="en-US"/>
            </a:br>
            <a:r>
              <a:rPr lang="en-US"/>
              <a:t>place where disabled </a:t>
            </a:r>
            <a:br>
              <a:rPr lang="en-US"/>
            </a:br>
            <a:r>
              <a:rPr lang="en-US"/>
              <a:t>people thrive</a:t>
            </a:r>
            <a:endParaRPr lang="en-NZ"/>
          </a:p>
        </p:txBody>
      </p:sp>
      <p:sp>
        <p:nvSpPr>
          <p:cNvPr id="6" name="Text Placeholder 5">
            <a:extLst>
              <a:ext uri="{FF2B5EF4-FFF2-40B4-BE49-F238E27FC236}">
                <a16:creationId xmlns:a16="http://schemas.microsoft.com/office/drawing/2014/main" id="{200FA8D3-DC06-C617-AA1E-EE0219DE287C}"/>
              </a:ext>
            </a:extLst>
          </p:cNvPr>
          <p:cNvSpPr>
            <a:spLocks noGrp="1"/>
          </p:cNvSpPr>
          <p:nvPr>
            <p:ph type="body" sz="quarter" idx="10" hasCustomPrompt="1"/>
          </p:nvPr>
        </p:nvSpPr>
        <p:spPr>
          <a:xfrm>
            <a:off x="2356682" y="5345382"/>
            <a:ext cx="8416925" cy="384721"/>
          </a:xfrm>
        </p:spPr>
        <p:txBody>
          <a:bodyPr>
            <a:spAutoFit/>
          </a:bodyPr>
          <a:lstStyle>
            <a:lvl1pPr>
              <a:defRPr sz="1950" b="0" spc="0" baseline="0">
                <a:solidFill>
                  <a:srgbClr val="F4F2E0"/>
                </a:solidFill>
              </a:defRPr>
            </a:lvl1pPr>
          </a:lstStyle>
          <a:p>
            <a:pPr lvl="0"/>
            <a:r>
              <a:rPr lang="en-US"/>
              <a:t>Public consultation on the draft New Zealand Disability Strategy</a:t>
            </a:r>
            <a:endParaRPr lang="en-NZ"/>
          </a:p>
        </p:txBody>
      </p:sp>
    </p:spTree>
    <p:extLst>
      <p:ext uri="{BB962C8B-B14F-4D97-AF65-F5344CB8AC3E}">
        <p14:creationId xmlns:p14="http://schemas.microsoft.com/office/powerpoint/2010/main" val="3353603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using Cover">
    <p:bg>
      <p:bgPr>
        <a:solidFill>
          <a:srgbClr val="D2ECEE"/>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97F9F9-918B-E840-0288-4167AAF2A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2358" y="0"/>
            <a:ext cx="4969641" cy="5033637"/>
          </a:xfrm>
          <a:prstGeom prst="rect">
            <a:avLst/>
          </a:prstGeom>
        </p:spPr>
      </p:pic>
      <p:pic>
        <p:nvPicPr>
          <p:cNvPr id="7" name="Picture 6">
            <a:extLst>
              <a:ext uri="{FF2B5EF4-FFF2-40B4-BE49-F238E27FC236}">
                <a16:creationId xmlns:a16="http://schemas.microsoft.com/office/drawing/2014/main" id="{B04A56B2-27A0-8A31-12FD-F8AB9402E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
            <a:ext cx="2057213" cy="5193432"/>
          </a:xfrm>
          <a:prstGeom prst="rect">
            <a:avLst/>
          </a:prstGeom>
        </p:spPr>
      </p:pic>
      <p:sp>
        <p:nvSpPr>
          <p:cNvPr id="10" name="Text Placeholder 9">
            <a:extLst>
              <a:ext uri="{FF2B5EF4-FFF2-40B4-BE49-F238E27FC236}">
                <a16:creationId xmlns:a16="http://schemas.microsoft.com/office/drawing/2014/main" id="{0FCA0A06-0FA2-71F9-4ADD-E980B7C4CCE7}"/>
              </a:ext>
            </a:extLst>
          </p:cNvPr>
          <p:cNvSpPr>
            <a:spLocks noGrp="1"/>
          </p:cNvSpPr>
          <p:nvPr>
            <p:ph type="body" sz="quarter" idx="10" hasCustomPrompt="1"/>
          </p:nvPr>
        </p:nvSpPr>
        <p:spPr>
          <a:xfrm>
            <a:off x="2642247" y="2496273"/>
            <a:ext cx="5664200" cy="1768561"/>
          </a:xfrm>
        </p:spPr>
        <p:txBody>
          <a:bodyPr anchor="ctr">
            <a:spAutoFit/>
          </a:bodyPr>
          <a:lstStyle>
            <a:lvl1pPr>
              <a:defRPr sz="4550" b="0">
                <a:solidFill>
                  <a:schemeClr val="accent1"/>
                </a:solidFill>
              </a:defRPr>
            </a:lvl1pPr>
            <a:lvl2pPr>
              <a:spcBef>
                <a:spcPts val="0"/>
              </a:spcBef>
              <a:defRPr sz="5600" b="1">
                <a:solidFill>
                  <a:schemeClr val="accent1"/>
                </a:solidFill>
              </a:defRPr>
            </a:lvl2pPr>
          </a:lstStyle>
          <a:p>
            <a:pPr lvl="0"/>
            <a:r>
              <a:rPr lang="en-US"/>
              <a:t>Let’s discuss</a:t>
            </a:r>
          </a:p>
          <a:p>
            <a:pPr lvl="1"/>
            <a:r>
              <a:rPr lang="en-US"/>
              <a:t>Housing</a:t>
            </a:r>
          </a:p>
        </p:txBody>
      </p:sp>
    </p:spTree>
    <p:extLst>
      <p:ext uri="{BB962C8B-B14F-4D97-AF65-F5344CB8AC3E}">
        <p14:creationId xmlns:p14="http://schemas.microsoft.com/office/powerpoint/2010/main" val="276232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using Text">
    <p:bg>
      <p:bgPr>
        <a:solidFill>
          <a:srgbClr val="D2ECEE">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84BE-E4BB-9BF8-3666-CB5525B0FFB4}"/>
              </a:ext>
            </a:extLst>
          </p:cNvPr>
          <p:cNvSpPr>
            <a:spLocks noGrp="1"/>
          </p:cNvSpPr>
          <p:nvPr>
            <p:ph type="title"/>
          </p:nvPr>
        </p:nvSpPr>
        <p:spPr>
          <a:xfrm>
            <a:off x="1421565" y="405550"/>
            <a:ext cx="8777139" cy="563231"/>
          </a:xfrm>
        </p:spPr>
        <p:txBody>
          <a:bodyPr/>
          <a:lstStyle>
            <a:lvl1pPr>
              <a:defRPr sz="3400">
                <a:solidFill>
                  <a:schemeClr val="accent1"/>
                </a:solidFill>
              </a:defRPr>
            </a:lvl1pPr>
          </a:lstStyle>
          <a:p>
            <a:r>
              <a:rPr lang="en-US"/>
              <a:t>Click to edit Master title style</a:t>
            </a:r>
            <a:endParaRPr lang="en-NZ"/>
          </a:p>
        </p:txBody>
      </p:sp>
      <p:sp>
        <p:nvSpPr>
          <p:cNvPr id="12" name="Text Placeholder 12">
            <a:extLst>
              <a:ext uri="{FF2B5EF4-FFF2-40B4-BE49-F238E27FC236}">
                <a16:creationId xmlns:a16="http://schemas.microsoft.com/office/drawing/2014/main" id="{5A34A2C0-A3D4-2627-C373-740706950A05}"/>
              </a:ext>
            </a:extLst>
          </p:cNvPr>
          <p:cNvSpPr>
            <a:spLocks noGrp="1"/>
          </p:cNvSpPr>
          <p:nvPr>
            <p:ph type="body" sz="quarter" idx="10"/>
          </p:nvPr>
        </p:nvSpPr>
        <p:spPr>
          <a:xfrm>
            <a:off x="1412875" y="1578073"/>
            <a:ext cx="8777288" cy="4351338"/>
          </a:xfrm>
        </p:spPr>
        <p:txBody>
          <a:bodyPr/>
          <a:lstStyle>
            <a:lvl1pPr>
              <a:lnSpc>
                <a:spcPct val="120000"/>
              </a:lnSpc>
              <a:defRPr/>
            </a:lvl1pPr>
            <a:lvl2pPr>
              <a:lnSpc>
                <a:spcPct val="120000"/>
              </a:lnSpc>
              <a:spcBef>
                <a:spcPts val="600"/>
              </a:spcBef>
              <a:spcAft>
                <a:spcPts val="600"/>
              </a:spcAft>
              <a:defRPr sz="2700"/>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a:extLst>
              <a:ext uri="{FF2B5EF4-FFF2-40B4-BE49-F238E27FC236}">
                <a16:creationId xmlns:a16="http://schemas.microsoft.com/office/drawing/2014/main" id="{CB383E5D-FA17-A03A-204C-48F8E2E99BED}"/>
              </a:ext>
            </a:extLst>
          </p:cNvPr>
          <p:cNvCxnSpPr/>
          <p:nvPr userDrawn="1"/>
        </p:nvCxnSpPr>
        <p:spPr>
          <a:xfrm>
            <a:off x="1503538" y="1266515"/>
            <a:ext cx="8964000" cy="0"/>
          </a:xfrm>
          <a:prstGeom prst="line">
            <a:avLst/>
          </a:prstGeom>
          <a:ln w="6350"/>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E0F06D9-5F4A-1F35-F3A2-5342BB4EE2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1"/>
            <a:ext cx="1311403" cy="3310635"/>
          </a:xfrm>
          <a:prstGeom prst="rect">
            <a:avLst/>
          </a:prstGeom>
        </p:spPr>
      </p:pic>
      <p:pic>
        <p:nvPicPr>
          <p:cNvPr id="11" name="Picture 10">
            <a:extLst>
              <a:ext uri="{FF2B5EF4-FFF2-40B4-BE49-F238E27FC236}">
                <a16:creationId xmlns:a16="http://schemas.microsoft.com/office/drawing/2014/main" id="{E3134B05-3BE3-4071-4699-8566832358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40692" y="150"/>
            <a:ext cx="1851307" cy="1875147"/>
          </a:xfrm>
          <a:prstGeom prst="rect">
            <a:avLst/>
          </a:prstGeom>
        </p:spPr>
      </p:pic>
    </p:spTree>
    <p:extLst>
      <p:ext uri="{BB962C8B-B14F-4D97-AF65-F5344CB8AC3E}">
        <p14:creationId xmlns:p14="http://schemas.microsoft.com/office/powerpoint/2010/main" val="346301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ustice Cover">
    <p:bg>
      <p:bgPr>
        <a:solidFill>
          <a:srgbClr val="FAF8D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97F9F9-918B-E840-0288-4167AAF2A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2358" y="0"/>
            <a:ext cx="4969640" cy="5033637"/>
          </a:xfrm>
          <a:prstGeom prst="rect">
            <a:avLst/>
          </a:prstGeom>
        </p:spPr>
      </p:pic>
      <p:pic>
        <p:nvPicPr>
          <p:cNvPr id="7" name="Picture 6">
            <a:extLst>
              <a:ext uri="{FF2B5EF4-FFF2-40B4-BE49-F238E27FC236}">
                <a16:creationId xmlns:a16="http://schemas.microsoft.com/office/drawing/2014/main" id="{B04A56B2-27A0-8A31-12FD-F8AB9402E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2"/>
            <a:ext cx="2057212" cy="5193432"/>
          </a:xfrm>
          <a:prstGeom prst="rect">
            <a:avLst/>
          </a:prstGeom>
        </p:spPr>
      </p:pic>
      <p:sp>
        <p:nvSpPr>
          <p:cNvPr id="10" name="Text Placeholder 9">
            <a:extLst>
              <a:ext uri="{FF2B5EF4-FFF2-40B4-BE49-F238E27FC236}">
                <a16:creationId xmlns:a16="http://schemas.microsoft.com/office/drawing/2014/main" id="{0FCA0A06-0FA2-71F9-4ADD-E980B7C4CCE7}"/>
              </a:ext>
            </a:extLst>
          </p:cNvPr>
          <p:cNvSpPr>
            <a:spLocks noGrp="1"/>
          </p:cNvSpPr>
          <p:nvPr>
            <p:ph type="body" sz="quarter" idx="10" hasCustomPrompt="1"/>
          </p:nvPr>
        </p:nvSpPr>
        <p:spPr>
          <a:xfrm>
            <a:off x="2642247" y="2496273"/>
            <a:ext cx="5664200" cy="1768561"/>
          </a:xfrm>
        </p:spPr>
        <p:txBody>
          <a:bodyPr anchor="ctr">
            <a:spAutoFit/>
          </a:bodyPr>
          <a:lstStyle>
            <a:lvl1pPr>
              <a:defRPr sz="4550" b="0">
                <a:solidFill>
                  <a:schemeClr val="accent1"/>
                </a:solidFill>
              </a:defRPr>
            </a:lvl1pPr>
            <a:lvl2pPr>
              <a:spcBef>
                <a:spcPts val="0"/>
              </a:spcBef>
              <a:defRPr sz="5600" b="1">
                <a:solidFill>
                  <a:schemeClr val="accent1"/>
                </a:solidFill>
              </a:defRPr>
            </a:lvl2pPr>
          </a:lstStyle>
          <a:p>
            <a:pPr lvl="0"/>
            <a:r>
              <a:rPr lang="en-US"/>
              <a:t>Let’s discuss</a:t>
            </a:r>
          </a:p>
          <a:p>
            <a:pPr lvl="1"/>
            <a:r>
              <a:rPr lang="en-US"/>
              <a:t>Justice</a:t>
            </a:r>
          </a:p>
        </p:txBody>
      </p:sp>
    </p:spTree>
    <p:extLst>
      <p:ext uri="{BB962C8B-B14F-4D97-AF65-F5344CB8AC3E}">
        <p14:creationId xmlns:p14="http://schemas.microsoft.com/office/powerpoint/2010/main" val="3622743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ustice Text">
    <p:bg>
      <p:bgPr>
        <a:solidFill>
          <a:srgbClr val="FAF8D2">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84BE-E4BB-9BF8-3666-CB5525B0FFB4}"/>
              </a:ext>
            </a:extLst>
          </p:cNvPr>
          <p:cNvSpPr>
            <a:spLocks noGrp="1"/>
          </p:cNvSpPr>
          <p:nvPr>
            <p:ph type="title"/>
          </p:nvPr>
        </p:nvSpPr>
        <p:spPr>
          <a:xfrm>
            <a:off x="1421565" y="405550"/>
            <a:ext cx="8777139" cy="563231"/>
          </a:xfrm>
        </p:spPr>
        <p:txBody>
          <a:bodyPr/>
          <a:lstStyle>
            <a:lvl1pPr>
              <a:defRPr sz="3400">
                <a:solidFill>
                  <a:schemeClr val="accent1"/>
                </a:solidFill>
              </a:defRPr>
            </a:lvl1pPr>
          </a:lstStyle>
          <a:p>
            <a:r>
              <a:rPr lang="en-US"/>
              <a:t>Click to edit Master title style</a:t>
            </a:r>
            <a:endParaRPr lang="en-NZ"/>
          </a:p>
        </p:txBody>
      </p:sp>
      <p:sp>
        <p:nvSpPr>
          <p:cNvPr id="12" name="Text Placeholder 12">
            <a:extLst>
              <a:ext uri="{FF2B5EF4-FFF2-40B4-BE49-F238E27FC236}">
                <a16:creationId xmlns:a16="http://schemas.microsoft.com/office/drawing/2014/main" id="{5A34A2C0-A3D4-2627-C373-740706950A05}"/>
              </a:ext>
            </a:extLst>
          </p:cNvPr>
          <p:cNvSpPr>
            <a:spLocks noGrp="1"/>
          </p:cNvSpPr>
          <p:nvPr>
            <p:ph type="body" sz="quarter" idx="10"/>
          </p:nvPr>
        </p:nvSpPr>
        <p:spPr>
          <a:xfrm>
            <a:off x="1412875" y="1578073"/>
            <a:ext cx="8777288" cy="4351338"/>
          </a:xfrm>
        </p:spPr>
        <p:txBody>
          <a:bodyPr/>
          <a:lstStyle>
            <a:lvl1pPr>
              <a:lnSpc>
                <a:spcPct val="120000"/>
              </a:lnSpc>
              <a:defRPr/>
            </a:lvl1pPr>
            <a:lvl2pPr>
              <a:lnSpc>
                <a:spcPct val="120000"/>
              </a:lnSpc>
              <a:spcBef>
                <a:spcPts val="600"/>
              </a:spcBef>
              <a:spcAft>
                <a:spcPts val="600"/>
              </a:spcAft>
              <a:defRPr sz="2700"/>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a:extLst>
              <a:ext uri="{FF2B5EF4-FFF2-40B4-BE49-F238E27FC236}">
                <a16:creationId xmlns:a16="http://schemas.microsoft.com/office/drawing/2014/main" id="{CB383E5D-FA17-A03A-204C-48F8E2E99BED}"/>
              </a:ext>
            </a:extLst>
          </p:cNvPr>
          <p:cNvCxnSpPr/>
          <p:nvPr userDrawn="1"/>
        </p:nvCxnSpPr>
        <p:spPr>
          <a:xfrm>
            <a:off x="1503538" y="1266515"/>
            <a:ext cx="8964000" cy="0"/>
          </a:xfrm>
          <a:prstGeom prst="line">
            <a:avLst/>
          </a:prstGeom>
          <a:ln w="6350"/>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E0F06D9-5F4A-1F35-F3A2-5342BB4EE2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1"/>
            <a:ext cx="1311402" cy="3310635"/>
          </a:xfrm>
          <a:prstGeom prst="rect">
            <a:avLst/>
          </a:prstGeom>
        </p:spPr>
      </p:pic>
      <p:pic>
        <p:nvPicPr>
          <p:cNvPr id="11" name="Picture 10">
            <a:extLst>
              <a:ext uri="{FF2B5EF4-FFF2-40B4-BE49-F238E27FC236}">
                <a16:creationId xmlns:a16="http://schemas.microsoft.com/office/drawing/2014/main" id="{E3134B05-3BE3-4071-4699-8566832358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40692" y="150"/>
            <a:ext cx="1851306" cy="1875147"/>
          </a:xfrm>
          <a:prstGeom prst="rect">
            <a:avLst/>
          </a:prstGeom>
        </p:spPr>
      </p:pic>
    </p:spTree>
    <p:extLst>
      <p:ext uri="{BB962C8B-B14F-4D97-AF65-F5344CB8AC3E}">
        <p14:creationId xmlns:p14="http://schemas.microsoft.com/office/powerpoint/2010/main" val="84581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pic>
        <p:nvPicPr>
          <p:cNvPr id="10" name="Picture 9" descr="A purple square with white text&#10;&#10;AI-generated content may be incorrect.">
            <a:extLst>
              <a:ext uri="{FF2B5EF4-FFF2-40B4-BE49-F238E27FC236}">
                <a16:creationId xmlns:a16="http://schemas.microsoft.com/office/drawing/2014/main" id="{D32F28EF-F246-2B79-4664-75A4976A2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7">
            <a:extLst>
              <a:ext uri="{FF2B5EF4-FFF2-40B4-BE49-F238E27FC236}">
                <a16:creationId xmlns:a16="http://schemas.microsoft.com/office/drawing/2014/main" id="{CFD30BE3-5745-0A1E-BE08-AD93240261E9}"/>
              </a:ext>
            </a:extLst>
          </p:cNvPr>
          <p:cNvSpPr>
            <a:spLocks noGrp="1"/>
          </p:cNvSpPr>
          <p:nvPr>
            <p:ph type="body" sz="quarter" idx="10" hasCustomPrompt="1"/>
          </p:nvPr>
        </p:nvSpPr>
        <p:spPr>
          <a:xfrm>
            <a:off x="2674976" y="1599164"/>
            <a:ext cx="7737988" cy="3323987"/>
          </a:xfrm>
        </p:spPr>
        <p:txBody>
          <a:bodyPr wrap="square" anchor="ctr" anchorCtr="0">
            <a:spAutoFit/>
          </a:bodyPr>
          <a:lstStyle>
            <a:lvl1pPr>
              <a:lnSpc>
                <a:spcPct val="100000"/>
              </a:lnSpc>
              <a:spcBef>
                <a:spcPts val="600"/>
              </a:spcBef>
              <a:spcAft>
                <a:spcPts val="600"/>
              </a:spcAft>
              <a:defRPr sz="4000">
                <a:solidFill>
                  <a:srgbClr val="F4F2E0"/>
                </a:solidFill>
              </a:defRPr>
            </a:lvl1pPr>
            <a:lvl2pPr>
              <a:lnSpc>
                <a:spcPct val="100000"/>
              </a:lnSpc>
              <a:spcBef>
                <a:spcPts val="600"/>
              </a:spcBef>
              <a:spcAft>
                <a:spcPts val="600"/>
              </a:spcAft>
              <a:defRPr sz="4000">
                <a:solidFill>
                  <a:srgbClr val="F4F2E0"/>
                </a:solidFill>
              </a:defRPr>
            </a:lvl2pPr>
          </a:lstStyle>
          <a:p>
            <a:pPr lvl="0"/>
            <a:r>
              <a:rPr lang="en-US" err="1"/>
              <a:t>Tēnā</a:t>
            </a:r>
            <a:r>
              <a:rPr lang="en-US"/>
              <a:t> </a:t>
            </a:r>
            <a:r>
              <a:rPr lang="en-US" err="1"/>
              <a:t>rawa</a:t>
            </a:r>
            <a:r>
              <a:rPr lang="en-US"/>
              <a:t> </a:t>
            </a:r>
            <a:r>
              <a:rPr lang="en-US" err="1"/>
              <a:t>atu</a:t>
            </a:r>
            <a:r>
              <a:rPr lang="en-US"/>
              <a:t> </a:t>
            </a:r>
            <a:r>
              <a:rPr lang="en-US" err="1"/>
              <a:t>koe</a:t>
            </a:r>
            <a:r>
              <a:rPr lang="en-US"/>
              <a:t> – thank you so much for your time.</a:t>
            </a:r>
          </a:p>
          <a:p>
            <a:pPr lvl="1"/>
            <a:r>
              <a:rPr lang="en-US"/>
              <a:t>Your feedback will be a vital part of the process.</a:t>
            </a:r>
          </a:p>
        </p:txBody>
      </p:sp>
    </p:spTree>
    <p:extLst>
      <p:ext uri="{BB962C8B-B14F-4D97-AF65-F5344CB8AC3E}">
        <p14:creationId xmlns:p14="http://schemas.microsoft.com/office/powerpoint/2010/main" val="1179389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FEE4D-1424-7C77-74F8-124B51EB1F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09A8B009-C18B-50B1-F3E8-C3FA03B24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8C677F59-04DD-3129-C391-5EB1D29A26F2}"/>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5" name="Footer Placeholder 4">
            <a:extLst>
              <a:ext uri="{FF2B5EF4-FFF2-40B4-BE49-F238E27FC236}">
                <a16:creationId xmlns:a16="http://schemas.microsoft.com/office/drawing/2014/main" id="{3773B712-F5D9-20D6-7808-7D7620E81093}"/>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C179A506-E77E-27CF-EA77-2B1FEBE4B65A}"/>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66497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27CB5-6574-48F2-72D6-5C0008D1653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6E1B48B0-2420-262A-95CC-045B980DAA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68345CC-7927-C505-562E-514D88421602}"/>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5" name="Footer Placeholder 4">
            <a:extLst>
              <a:ext uri="{FF2B5EF4-FFF2-40B4-BE49-F238E27FC236}">
                <a16:creationId xmlns:a16="http://schemas.microsoft.com/office/drawing/2014/main" id="{D5F3B188-0CF1-75D2-8360-AB9ABF55F1F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957F3D4-38DC-9778-9B7C-F85CB54A305C}"/>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4241860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DE3C-40CC-9F40-ECDB-2691FDE7DB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9C7366CF-38DF-21F4-8FDD-C27F965A52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FCFBB-17EF-2AD7-B5AC-84546317C63C}"/>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5" name="Footer Placeholder 4">
            <a:extLst>
              <a:ext uri="{FF2B5EF4-FFF2-40B4-BE49-F238E27FC236}">
                <a16:creationId xmlns:a16="http://schemas.microsoft.com/office/drawing/2014/main" id="{F644534B-CDBB-BF4F-2F79-B03D822EDA0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57AD738-845E-F48E-E0F4-00C9FA520C65}"/>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357592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B099D-31A1-4AB6-BCD6-D9D26B71A3EA}"/>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D93424A8-846F-31E2-9E25-FFB0AF448B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69B21232-EC35-50BF-A0F1-26C55DBEB9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F5CBF118-8C00-F3FB-CE44-833D9A04C432}"/>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6" name="Footer Placeholder 5">
            <a:extLst>
              <a:ext uri="{FF2B5EF4-FFF2-40B4-BE49-F238E27FC236}">
                <a16:creationId xmlns:a16="http://schemas.microsoft.com/office/drawing/2014/main" id="{9EE0CBDA-0025-851C-645D-1A7C93E7030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17F1FB1-FE6D-C013-CC21-9F80F7246868}"/>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3000638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6C94E-5A42-6821-8F00-237B574F4EB8}"/>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F0FB16AD-2E31-9745-8ECE-91A9FCEC98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494205-F4E9-9664-C19D-B32F543D27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A94622DF-3A63-CD71-34E6-19F46F2F6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8B6303-6680-8076-57BF-A54B80CC08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EEBCC386-7E5B-984B-E001-B701063AA996}"/>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8" name="Footer Placeholder 7">
            <a:extLst>
              <a:ext uri="{FF2B5EF4-FFF2-40B4-BE49-F238E27FC236}">
                <a16:creationId xmlns:a16="http://schemas.microsoft.com/office/drawing/2014/main" id="{70F90E17-C382-F9E0-C404-36880E467AA6}"/>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DEC97D06-E3FF-9E63-512F-B3D4489675B8}"/>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82072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Text">
    <p:bg>
      <p:bgPr>
        <a:solidFill>
          <a:srgbClr val="F4F2E0"/>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1A7AE5A-5C0E-64D5-5C7C-E3710766513E}"/>
              </a:ext>
            </a:extLst>
          </p:cNvPr>
          <p:cNvSpPr>
            <a:spLocks noGrp="1"/>
          </p:cNvSpPr>
          <p:nvPr>
            <p:ph type="body" sz="quarter" idx="10"/>
          </p:nvPr>
        </p:nvSpPr>
        <p:spPr>
          <a:xfrm>
            <a:off x="1421564" y="1567052"/>
            <a:ext cx="9309549" cy="3778250"/>
          </a:xfrm>
        </p:spPr>
        <p:txBody>
          <a:bodyPr/>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2" name="Title 1">
            <a:extLst>
              <a:ext uri="{FF2B5EF4-FFF2-40B4-BE49-F238E27FC236}">
                <a16:creationId xmlns:a16="http://schemas.microsoft.com/office/drawing/2014/main" id="{D0ED8544-4BA2-651B-6F20-12E51E7732A5}"/>
              </a:ext>
            </a:extLst>
          </p:cNvPr>
          <p:cNvSpPr>
            <a:spLocks noGrp="1"/>
          </p:cNvSpPr>
          <p:nvPr>
            <p:ph type="title" hasCustomPrompt="1"/>
          </p:nvPr>
        </p:nvSpPr>
        <p:spPr>
          <a:xfrm>
            <a:off x="1421565" y="358895"/>
            <a:ext cx="9309548" cy="602665"/>
          </a:xfrm>
        </p:spPr>
        <p:txBody>
          <a:bodyPr/>
          <a:lstStyle>
            <a:lvl1pPr>
              <a:lnSpc>
                <a:spcPct val="107000"/>
              </a:lnSpc>
              <a:defRPr sz="3400">
                <a:solidFill>
                  <a:schemeClr val="accent1"/>
                </a:solidFill>
              </a:defRPr>
            </a:lvl1pPr>
          </a:lstStyle>
          <a:p>
            <a:r>
              <a:rPr lang="en-US"/>
              <a:t>Our proposed vision</a:t>
            </a:r>
            <a:endParaRPr lang="en-NZ"/>
          </a:p>
        </p:txBody>
      </p:sp>
      <p:cxnSp>
        <p:nvCxnSpPr>
          <p:cNvPr id="7" name="Straight Connector 6">
            <a:extLst>
              <a:ext uri="{FF2B5EF4-FFF2-40B4-BE49-F238E27FC236}">
                <a16:creationId xmlns:a16="http://schemas.microsoft.com/office/drawing/2014/main" id="{FF9FC1F0-0EDE-1238-6DC2-ADA697B6A358}"/>
              </a:ext>
            </a:extLst>
          </p:cNvPr>
          <p:cNvCxnSpPr/>
          <p:nvPr userDrawn="1"/>
        </p:nvCxnSpPr>
        <p:spPr>
          <a:xfrm>
            <a:off x="1503538" y="1270384"/>
            <a:ext cx="8964000" cy="0"/>
          </a:xfrm>
          <a:prstGeom prst="line">
            <a:avLst/>
          </a:prstGeom>
          <a:ln w="6350"/>
        </p:spPr>
        <p:style>
          <a:lnRef idx="2">
            <a:schemeClr val="accent1"/>
          </a:lnRef>
          <a:fillRef idx="0">
            <a:schemeClr val="accent1"/>
          </a:fillRef>
          <a:effectRef idx="1">
            <a:schemeClr val="accent1"/>
          </a:effectRef>
          <a:fontRef idx="minor">
            <a:schemeClr val="tx1"/>
          </a:fontRef>
        </p:style>
      </p:cxnSp>
      <p:pic>
        <p:nvPicPr>
          <p:cNvPr id="9" name="Picture 8" descr="A group of white speech bubbles&#10;&#10;AI-generated content may be incorrect.">
            <a:extLst>
              <a:ext uri="{FF2B5EF4-FFF2-40B4-BE49-F238E27FC236}">
                <a16:creationId xmlns:a16="http://schemas.microsoft.com/office/drawing/2014/main" id="{A861CAE4-04DB-78D4-08AD-4F2E464A3E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1114" y="206230"/>
            <a:ext cx="1286259" cy="1139955"/>
          </a:xfrm>
          <a:prstGeom prst="rect">
            <a:avLst/>
          </a:prstGeom>
        </p:spPr>
      </p:pic>
      <p:pic>
        <p:nvPicPr>
          <p:cNvPr id="11" name="Picture 10" descr="A black and gold pattern&#10;&#10;AI-generated content may be incorrect.">
            <a:extLst>
              <a:ext uri="{FF2B5EF4-FFF2-40B4-BE49-F238E27FC236}">
                <a16:creationId xmlns:a16="http://schemas.microsoft.com/office/drawing/2014/main" id="{5BEFB778-50C9-8E03-455F-AB7D7FA3BC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311405" cy="3311659"/>
          </a:xfrm>
          <a:prstGeom prst="rect">
            <a:avLst/>
          </a:prstGeom>
        </p:spPr>
      </p:pic>
    </p:spTree>
    <p:extLst>
      <p:ext uri="{BB962C8B-B14F-4D97-AF65-F5344CB8AC3E}">
        <p14:creationId xmlns:p14="http://schemas.microsoft.com/office/powerpoint/2010/main" val="3872628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2D96F-C3A9-E841-921F-9746C31E1371}"/>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22621022-CCAB-DAF8-954A-AD547D772557}"/>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4" name="Footer Placeholder 3">
            <a:extLst>
              <a:ext uri="{FF2B5EF4-FFF2-40B4-BE49-F238E27FC236}">
                <a16:creationId xmlns:a16="http://schemas.microsoft.com/office/drawing/2014/main" id="{2692FE91-DC45-936B-699C-E0071F54FEE3}"/>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A3B6028D-0F27-6F92-A96C-F97138AA0619}"/>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1908204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724F1-7946-DD0B-DF05-05E8ACB60A3F}"/>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3" name="Footer Placeholder 2">
            <a:extLst>
              <a:ext uri="{FF2B5EF4-FFF2-40B4-BE49-F238E27FC236}">
                <a16:creationId xmlns:a16="http://schemas.microsoft.com/office/drawing/2014/main" id="{6A67E639-1343-F7E1-0CC4-BEB76A1CDFDF}"/>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F6A5C4B1-E0C0-DB59-81D6-F89588D363F7}"/>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3767986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03B6-CC09-AA26-F061-E327221D8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CBCEF13-9F25-1801-66A0-6BCC72D738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2A81BBF8-3AE2-2FCC-86C7-08379A43B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74224-25B9-C89E-E500-4BBD20C8EA0D}"/>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6" name="Footer Placeholder 5">
            <a:extLst>
              <a:ext uri="{FF2B5EF4-FFF2-40B4-BE49-F238E27FC236}">
                <a16:creationId xmlns:a16="http://schemas.microsoft.com/office/drawing/2014/main" id="{DE718469-766C-231D-D987-0E94B0447B2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7CF055A-1EE2-A4C5-F2C0-B68CE72D5D4A}"/>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1915376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E859-EBEA-DD50-5E27-D882DE60F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C76DC315-2421-BBC4-F88D-C2870CD0F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F1177375-5071-545F-AA2E-2FB6D12B9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9F8E2-A0DE-B2A2-A5D9-9E2FD4E76B78}"/>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6" name="Footer Placeholder 5">
            <a:extLst>
              <a:ext uri="{FF2B5EF4-FFF2-40B4-BE49-F238E27FC236}">
                <a16:creationId xmlns:a16="http://schemas.microsoft.com/office/drawing/2014/main" id="{BF958113-A443-FDF1-5EBF-BA7EFE1DCD06}"/>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FF1244ED-37DB-7D00-343E-1132499458A9}"/>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787620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BE31-7F3B-1886-8627-3A40BDA53F6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D3C24D3-4CCA-FD44-FCAB-243C626E61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E562806-AA1C-AD9D-CF90-AB0F9E32C95A}"/>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5" name="Footer Placeholder 4">
            <a:extLst>
              <a:ext uri="{FF2B5EF4-FFF2-40B4-BE49-F238E27FC236}">
                <a16:creationId xmlns:a16="http://schemas.microsoft.com/office/drawing/2014/main" id="{B4E3B14B-CA4A-AAE9-6734-24D03C08C8C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1B0D8CB5-5FDF-EA82-33B0-FC7BC4E60B02}"/>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3781078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143F6A-D650-9CB7-02F3-7186D554680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8017C8E-9F83-3DCD-529F-BF4F49B228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8D0B67E-0131-FA41-DB41-B140C1FA8331}"/>
              </a:ext>
            </a:extLst>
          </p:cNvPr>
          <p:cNvSpPr>
            <a:spLocks noGrp="1"/>
          </p:cNvSpPr>
          <p:nvPr>
            <p:ph type="dt" sz="half" idx="10"/>
          </p:nvPr>
        </p:nvSpPr>
        <p:spPr/>
        <p:txBody>
          <a:bodyPr/>
          <a:lstStyle/>
          <a:p>
            <a:fld id="{AC04F4B9-45DA-4643-A5B1-7B146564DF4D}" type="datetimeFigureOut">
              <a:rPr lang="en-NZ" smtClean="0"/>
              <a:t>24/08/2025</a:t>
            </a:fld>
            <a:endParaRPr lang="en-NZ"/>
          </a:p>
        </p:txBody>
      </p:sp>
      <p:sp>
        <p:nvSpPr>
          <p:cNvPr id="5" name="Footer Placeholder 4">
            <a:extLst>
              <a:ext uri="{FF2B5EF4-FFF2-40B4-BE49-F238E27FC236}">
                <a16:creationId xmlns:a16="http://schemas.microsoft.com/office/drawing/2014/main" id="{60F398B3-3562-594D-E48D-3F016247F25E}"/>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679B6466-F49F-79C0-B251-78CAE8CB080F}"/>
              </a:ext>
            </a:extLst>
          </p:cNvPr>
          <p:cNvSpPr>
            <a:spLocks noGrp="1"/>
          </p:cNvSpPr>
          <p:nvPr>
            <p:ph type="sldNum" sz="quarter" idx="12"/>
          </p:nvPr>
        </p:nvSpPr>
        <p:spPr/>
        <p:txBody>
          <a:bodyPr/>
          <a:lstStyle/>
          <a:p>
            <a:fld id="{C29B0338-F8A9-4475-B976-D0B3C4F6313A}" type="slidenum">
              <a:rPr lang="en-NZ" smtClean="0"/>
              <a:t>‹#›</a:t>
            </a:fld>
            <a:endParaRPr lang="en-NZ"/>
          </a:p>
        </p:txBody>
      </p:sp>
    </p:spTree>
    <p:extLst>
      <p:ext uri="{BB962C8B-B14F-4D97-AF65-F5344CB8AC3E}">
        <p14:creationId xmlns:p14="http://schemas.microsoft.com/office/powerpoint/2010/main" val="354139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819E-0F7A-2B40-BCFC-61F801786ABD}"/>
              </a:ext>
            </a:extLst>
          </p:cNvPr>
          <p:cNvSpPr>
            <a:spLocks noGrp="1"/>
          </p:cNvSpPr>
          <p:nvPr>
            <p:ph type="title" hasCustomPrompt="1"/>
          </p:nvPr>
        </p:nvSpPr>
        <p:spPr>
          <a:xfrm>
            <a:off x="2670169" y="2219653"/>
            <a:ext cx="8083091" cy="1793824"/>
          </a:xfrm>
        </p:spPr>
        <p:txBody>
          <a:bodyPr/>
          <a:lstStyle>
            <a:lvl1pPr>
              <a:lnSpc>
                <a:spcPct val="105000"/>
              </a:lnSpc>
              <a:defRPr sz="5500">
                <a:solidFill>
                  <a:srgbClr val="F4F2E0"/>
                </a:solidFill>
              </a:defRPr>
            </a:lvl1pPr>
          </a:lstStyle>
          <a:p>
            <a:r>
              <a:rPr lang="en-US"/>
              <a:t>Section break </a:t>
            </a:r>
            <a:br>
              <a:rPr lang="en-US"/>
            </a:br>
            <a:r>
              <a:rPr lang="en-US"/>
              <a:t>sits here</a:t>
            </a:r>
            <a:endParaRPr lang="en-NZ"/>
          </a:p>
        </p:txBody>
      </p:sp>
      <p:pic>
        <p:nvPicPr>
          <p:cNvPr id="6" name="Picture 5">
            <a:extLst>
              <a:ext uri="{FF2B5EF4-FFF2-40B4-BE49-F238E27FC236}">
                <a16:creationId xmlns:a16="http://schemas.microsoft.com/office/drawing/2014/main" id="{94A5AB26-A0EA-4653-8BDE-7E615DD984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731114" y="206230"/>
            <a:ext cx="1286259" cy="1139954"/>
          </a:xfrm>
          <a:prstGeom prst="rect">
            <a:avLst/>
          </a:prstGeom>
        </p:spPr>
      </p:pic>
      <p:pic>
        <p:nvPicPr>
          <p:cNvPr id="7" name="Picture 6" descr="A purple and black striped pattern&#10;&#10;AI-generated content may be incorrect.">
            <a:extLst>
              <a:ext uri="{FF2B5EF4-FFF2-40B4-BE49-F238E27FC236}">
                <a16:creationId xmlns:a16="http://schemas.microsoft.com/office/drawing/2014/main" id="{B04A56B2-27A0-8A31-12FD-F8AB9402E99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2057215" cy="5193437"/>
          </a:xfrm>
          <a:prstGeom prst="rect">
            <a:avLst/>
          </a:prstGeom>
        </p:spPr>
      </p:pic>
    </p:spTree>
    <p:extLst>
      <p:ext uri="{BB962C8B-B14F-4D97-AF65-F5344CB8AC3E}">
        <p14:creationId xmlns:p14="http://schemas.microsoft.com/office/powerpoint/2010/main" val="72159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cation Cover">
    <p:bg>
      <p:bgPr>
        <a:solidFill>
          <a:srgbClr val="FEE9DF"/>
        </a:solidFill>
        <a:effectLst/>
      </p:bgPr>
    </p:bg>
    <p:spTree>
      <p:nvGrpSpPr>
        <p:cNvPr id="1" name=""/>
        <p:cNvGrpSpPr/>
        <p:nvPr/>
      </p:nvGrpSpPr>
      <p:grpSpPr>
        <a:xfrm>
          <a:off x="0" y="0"/>
          <a:ext cx="0" cy="0"/>
          <a:chOff x="0" y="0"/>
          <a:chExt cx="0" cy="0"/>
        </a:xfrm>
      </p:grpSpPr>
      <p:pic>
        <p:nvPicPr>
          <p:cNvPr id="8" name="Picture 7" descr="A logo of a book and an apple&#10;&#10;AI-generated content may be incorrect.">
            <a:extLst>
              <a:ext uri="{FF2B5EF4-FFF2-40B4-BE49-F238E27FC236}">
                <a16:creationId xmlns:a16="http://schemas.microsoft.com/office/drawing/2014/main" id="{6997F9F9-918B-E840-0288-4167AAF2A2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2358" y="0"/>
            <a:ext cx="4969642" cy="5033639"/>
          </a:xfrm>
          <a:prstGeom prst="rect">
            <a:avLst/>
          </a:prstGeom>
        </p:spPr>
      </p:pic>
      <p:pic>
        <p:nvPicPr>
          <p:cNvPr id="7" name="Picture 6">
            <a:extLst>
              <a:ext uri="{FF2B5EF4-FFF2-40B4-BE49-F238E27FC236}">
                <a16:creationId xmlns:a16="http://schemas.microsoft.com/office/drawing/2014/main" id="{B04A56B2-27A0-8A31-12FD-F8AB9402E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2057214" cy="5193437"/>
          </a:xfrm>
          <a:prstGeom prst="rect">
            <a:avLst/>
          </a:prstGeom>
        </p:spPr>
      </p:pic>
      <p:sp>
        <p:nvSpPr>
          <p:cNvPr id="10" name="Text Placeholder 9">
            <a:extLst>
              <a:ext uri="{FF2B5EF4-FFF2-40B4-BE49-F238E27FC236}">
                <a16:creationId xmlns:a16="http://schemas.microsoft.com/office/drawing/2014/main" id="{0FCA0A06-0FA2-71F9-4ADD-E980B7C4CCE7}"/>
              </a:ext>
            </a:extLst>
          </p:cNvPr>
          <p:cNvSpPr>
            <a:spLocks noGrp="1"/>
          </p:cNvSpPr>
          <p:nvPr>
            <p:ph type="body" sz="quarter" idx="10" hasCustomPrompt="1"/>
          </p:nvPr>
        </p:nvSpPr>
        <p:spPr>
          <a:xfrm>
            <a:off x="2642247" y="2496273"/>
            <a:ext cx="5664200" cy="1768561"/>
          </a:xfrm>
        </p:spPr>
        <p:txBody>
          <a:bodyPr anchor="ctr">
            <a:spAutoFit/>
          </a:bodyPr>
          <a:lstStyle>
            <a:lvl1pPr>
              <a:defRPr sz="4550" b="0">
                <a:solidFill>
                  <a:schemeClr val="accent1"/>
                </a:solidFill>
              </a:defRPr>
            </a:lvl1pPr>
            <a:lvl2pPr>
              <a:spcBef>
                <a:spcPts val="0"/>
              </a:spcBef>
              <a:defRPr sz="5600" b="1">
                <a:solidFill>
                  <a:schemeClr val="accent1"/>
                </a:solidFill>
              </a:defRPr>
            </a:lvl2pPr>
          </a:lstStyle>
          <a:p>
            <a:pPr lvl="0"/>
            <a:r>
              <a:rPr lang="en-US"/>
              <a:t>Let’s discuss</a:t>
            </a:r>
          </a:p>
          <a:p>
            <a:pPr lvl="1"/>
            <a:r>
              <a:rPr lang="en-US"/>
              <a:t>Education</a:t>
            </a:r>
          </a:p>
        </p:txBody>
      </p:sp>
    </p:spTree>
    <p:extLst>
      <p:ext uri="{BB962C8B-B14F-4D97-AF65-F5344CB8AC3E}">
        <p14:creationId xmlns:p14="http://schemas.microsoft.com/office/powerpoint/2010/main" val="2073349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cation Text">
    <p:bg>
      <p:bgPr>
        <a:solidFill>
          <a:srgbClr val="FEE9DF">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84BE-E4BB-9BF8-3666-CB5525B0FFB4}"/>
              </a:ext>
            </a:extLst>
          </p:cNvPr>
          <p:cNvSpPr>
            <a:spLocks noGrp="1"/>
          </p:cNvSpPr>
          <p:nvPr>
            <p:ph type="title"/>
          </p:nvPr>
        </p:nvSpPr>
        <p:spPr>
          <a:xfrm>
            <a:off x="1421565" y="405550"/>
            <a:ext cx="8777139" cy="563231"/>
          </a:xfrm>
        </p:spPr>
        <p:txBody>
          <a:bodyPr/>
          <a:lstStyle>
            <a:lvl1pPr>
              <a:defRPr sz="3400">
                <a:solidFill>
                  <a:schemeClr val="accent1"/>
                </a:solidFill>
              </a:defRPr>
            </a:lvl1pPr>
          </a:lstStyle>
          <a:p>
            <a:r>
              <a:rPr lang="en-US"/>
              <a:t>Click to edit Master title style</a:t>
            </a:r>
            <a:endParaRPr lang="en-NZ"/>
          </a:p>
        </p:txBody>
      </p:sp>
      <p:sp>
        <p:nvSpPr>
          <p:cNvPr id="12" name="Text Placeholder 12">
            <a:extLst>
              <a:ext uri="{FF2B5EF4-FFF2-40B4-BE49-F238E27FC236}">
                <a16:creationId xmlns:a16="http://schemas.microsoft.com/office/drawing/2014/main" id="{5A34A2C0-A3D4-2627-C373-740706950A05}"/>
              </a:ext>
            </a:extLst>
          </p:cNvPr>
          <p:cNvSpPr>
            <a:spLocks noGrp="1"/>
          </p:cNvSpPr>
          <p:nvPr>
            <p:ph type="body" sz="quarter" idx="10"/>
          </p:nvPr>
        </p:nvSpPr>
        <p:spPr>
          <a:xfrm>
            <a:off x="1412875" y="1578073"/>
            <a:ext cx="8777288" cy="4351338"/>
          </a:xfrm>
        </p:spPr>
        <p:txBody>
          <a:bodyPr/>
          <a:lstStyle>
            <a:lvl1pPr>
              <a:lnSpc>
                <a:spcPct val="120000"/>
              </a:lnSpc>
              <a:defRPr/>
            </a:lvl1pPr>
            <a:lvl2pPr>
              <a:lnSpc>
                <a:spcPct val="120000"/>
              </a:lnSpc>
              <a:spcBef>
                <a:spcPts val="600"/>
              </a:spcBef>
              <a:spcAft>
                <a:spcPts val="600"/>
              </a:spcAft>
              <a:defRPr sz="2700"/>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a:extLst>
              <a:ext uri="{FF2B5EF4-FFF2-40B4-BE49-F238E27FC236}">
                <a16:creationId xmlns:a16="http://schemas.microsoft.com/office/drawing/2014/main" id="{CB383E5D-FA17-A03A-204C-48F8E2E99BED}"/>
              </a:ext>
            </a:extLst>
          </p:cNvPr>
          <p:cNvCxnSpPr/>
          <p:nvPr userDrawn="1"/>
        </p:nvCxnSpPr>
        <p:spPr>
          <a:xfrm>
            <a:off x="1503538" y="1266515"/>
            <a:ext cx="8964000" cy="0"/>
          </a:xfrm>
          <a:prstGeom prst="line">
            <a:avLst/>
          </a:prstGeom>
          <a:ln w="6350"/>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E0F06D9-5F4A-1F35-F3A2-5342BB4EE2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311404" cy="3311659"/>
          </a:xfrm>
          <a:prstGeom prst="rect">
            <a:avLst/>
          </a:prstGeom>
        </p:spPr>
      </p:pic>
      <p:pic>
        <p:nvPicPr>
          <p:cNvPr id="11" name="Picture 10" descr="A logo of a book and an apple&#10;&#10;AI-generated content may be incorrect.">
            <a:extLst>
              <a:ext uri="{FF2B5EF4-FFF2-40B4-BE49-F238E27FC236}">
                <a16:creationId xmlns:a16="http://schemas.microsoft.com/office/drawing/2014/main" id="{E3134B05-3BE3-4071-4699-8566832358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0692" y="0"/>
            <a:ext cx="1851308" cy="1875449"/>
          </a:xfrm>
          <a:prstGeom prst="rect">
            <a:avLst/>
          </a:prstGeom>
        </p:spPr>
      </p:pic>
    </p:spTree>
    <p:extLst>
      <p:ext uri="{BB962C8B-B14F-4D97-AF65-F5344CB8AC3E}">
        <p14:creationId xmlns:p14="http://schemas.microsoft.com/office/powerpoint/2010/main" val="154807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loyment Cover">
    <p:bg>
      <p:bgPr>
        <a:solidFill>
          <a:srgbClr val="DDE7F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97F9F9-918B-E840-0288-4167AAF2A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2358" y="0"/>
            <a:ext cx="4969642" cy="5033638"/>
          </a:xfrm>
          <a:prstGeom prst="rect">
            <a:avLst/>
          </a:prstGeom>
        </p:spPr>
      </p:pic>
      <p:pic>
        <p:nvPicPr>
          <p:cNvPr id="7" name="Picture 6">
            <a:extLst>
              <a:ext uri="{FF2B5EF4-FFF2-40B4-BE49-F238E27FC236}">
                <a16:creationId xmlns:a16="http://schemas.microsoft.com/office/drawing/2014/main" id="{B04A56B2-27A0-8A31-12FD-F8AB9402E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1"/>
            <a:ext cx="2057214" cy="5193434"/>
          </a:xfrm>
          <a:prstGeom prst="rect">
            <a:avLst/>
          </a:prstGeom>
        </p:spPr>
      </p:pic>
      <p:sp>
        <p:nvSpPr>
          <p:cNvPr id="10" name="Text Placeholder 9">
            <a:extLst>
              <a:ext uri="{FF2B5EF4-FFF2-40B4-BE49-F238E27FC236}">
                <a16:creationId xmlns:a16="http://schemas.microsoft.com/office/drawing/2014/main" id="{0FCA0A06-0FA2-71F9-4ADD-E980B7C4CCE7}"/>
              </a:ext>
            </a:extLst>
          </p:cNvPr>
          <p:cNvSpPr>
            <a:spLocks noGrp="1"/>
          </p:cNvSpPr>
          <p:nvPr>
            <p:ph type="body" sz="quarter" idx="10" hasCustomPrompt="1"/>
          </p:nvPr>
        </p:nvSpPr>
        <p:spPr>
          <a:xfrm>
            <a:off x="2642247" y="2496273"/>
            <a:ext cx="5664200" cy="1768561"/>
          </a:xfrm>
        </p:spPr>
        <p:txBody>
          <a:bodyPr anchor="ctr">
            <a:spAutoFit/>
          </a:bodyPr>
          <a:lstStyle>
            <a:lvl1pPr>
              <a:defRPr sz="4550" b="0">
                <a:solidFill>
                  <a:schemeClr val="accent1"/>
                </a:solidFill>
              </a:defRPr>
            </a:lvl1pPr>
            <a:lvl2pPr>
              <a:spcBef>
                <a:spcPts val="0"/>
              </a:spcBef>
              <a:defRPr sz="5600" b="1">
                <a:solidFill>
                  <a:schemeClr val="accent1"/>
                </a:solidFill>
              </a:defRPr>
            </a:lvl2pPr>
          </a:lstStyle>
          <a:p>
            <a:pPr lvl="0"/>
            <a:r>
              <a:rPr lang="en-US"/>
              <a:t>Let’s discuss</a:t>
            </a:r>
          </a:p>
          <a:p>
            <a:pPr lvl="1"/>
            <a:r>
              <a:rPr lang="en-US"/>
              <a:t>Employment</a:t>
            </a:r>
          </a:p>
        </p:txBody>
      </p:sp>
    </p:spTree>
    <p:extLst>
      <p:ext uri="{BB962C8B-B14F-4D97-AF65-F5344CB8AC3E}">
        <p14:creationId xmlns:p14="http://schemas.microsoft.com/office/powerpoint/2010/main" val="133362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loyment Text">
    <p:bg>
      <p:bgPr>
        <a:solidFill>
          <a:srgbClr val="DDE7F6">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84BE-E4BB-9BF8-3666-CB5525B0FFB4}"/>
              </a:ext>
            </a:extLst>
          </p:cNvPr>
          <p:cNvSpPr>
            <a:spLocks noGrp="1"/>
          </p:cNvSpPr>
          <p:nvPr>
            <p:ph type="title"/>
          </p:nvPr>
        </p:nvSpPr>
        <p:spPr>
          <a:xfrm>
            <a:off x="1421565" y="405550"/>
            <a:ext cx="8777139" cy="563231"/>
          </a:xfrm>
        </p:spPr>
        <p:txBody>
          <a:bodyPr/>
          <a:lstStyle>
            <a:lvl1pPr>
              <a:defRPr sz="3400">
                <a:solidFill>
                  <a:schemeClr val="accent1"/>
                </a:solidFill>
              </a:defRPr>
            </a:lvl1pPr>
          </a:lstStyle>
          <a:p>
            <a:r>
              <a:rPr lang="en-US"/>
              <a:t>Click to edit Master title style</a:t>
            </a:r>
            <a:endParaRPr lang="en-NZ"/>
          </a:p>
        </p:txBody>
      </p:sp>
      <p:sp>
        <p:nvSpPr>
          <p:cNvPr id="12" name="Text Placeholder 12">
            <a:extLst>
              <a:ext uri="{FF2B5EF4-FFF2-40B4-BE49-F238E27FC236}">
                <a16:creationId xmlns:a16="http://schemas.microsoft.com/office/drawing/2014/main" id="{5A34A2C0-A3D4-2627-C373-740706950A05}"/>
              </a:ext>
            </a:extLst>
          </p:cNvPr>
          <p:cNvSpPr>
            <a:spLocks noGrp="1"/>
          </p:cNvSpPr>
          <p:nvPr>
            <p:ph type="body" sz="quarter" idx="10"/>
          </p:nvPr>
        </p:nvSpPr>
        <p:spPr>
          <a:xfrm>
            <a:off x="1412875" y="1578073"/>
            <a:ext cx="8777288" cy="4351338"/>
          </a:xfrm>
        </p:spPr>
        <p:txBody>
          <a:bodyPr/>
          <a:lstStyle>
            <a:lvl1pPr>
              <a:lnSpc>
                <a:spcPct val="120000"/>
              </a:lnSpc>
              <a:defRPr/>
            </a:lvl1pPr>
            <a:lvl2pPr>
              <a:lnSpc>
                <a:spcPct val="120000"/>
              </a:lnSpc>
              <a:spcBef>
                <a:spcPts val="600"/>
              </a:spcBef>
              <a:spcAft>
                <a:spcPts val="600"/>
              </a:spcAft>
              <a:defRPr sz="2700"/>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a:extLst>
              <a:ext uri="{FF2B5EF4-FFF2-40B4-BE49-F238E27FC236}">
                <a16:creationId xmlns:a16="http://schemas.microsoft.com/office/drawing/2014/main" id="{CB383E5D-FA17-A03A-204C-48F8E2E99BED}"/>
              </a:ext>
            </a:extLst>
          </p:cNvPr>
          <p:cNvCxnSpPr/>
          <p:nvPr userDrawn="1"/>
        </p:nvCxnSpPr>
        <p:spPr>
          <a:xfrm>
            <a:off x="1503538" y="1266515"/>
            <a:ext cx="8964000" cy="0"/>
          </a:xfrm>
          <a:prstGeom prst="line">
            <a:avLst/>
          </a:prstGeom>
          <a:ln w="6350"/>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E0F06D9-5F4A-1F35-F3A2-5342BB4EE2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0"/>
            <a:ext cx="1311404" cy="3310638"/>
          </a:xfrm>
          <a:prstGeom prst="rect">
            <a:avLst/>
          </a:prstGeom>
        </p:spPr>
      </p:pic>
      <p:pic>
        <p:nvPicPr>
          <p:cNvPr id="11" name="Picture 10">
            <a:extLst>
              <a:ext uri="{FF2B5EF4-FFF2-40B4-BE49-F238E27FC236}">
                <a16:creationId xmlns:a16="http://schemas.microsoft.com/office/drawing/2014/main" id="{E3134B05-3BE3-4071-4699-8566832358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40692" y="150"/>
            <a:ext cx="1851308" cy="1875148"/>
          </a:xfrm>
          <a:prstGeom prst="rect">
            <a:avLst/>
          </a:prstGeom>
        </p:spPr>
      </p:pic>
    </p:spTree>
    <p:extLst>
      <p:ext uri="{BB962C8B-B14F-4D97-AF65-F5344CB8AC3E}">
        <p14:creationId xmlns:p14="http://schemas.microsoft.com/office/powerpoint/2010/main" val="49099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tlh Cover">
    <p:bg>
      <p:bgPr>
        <a:solidFill>
          <a:srgbClr val="DEEED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97F9F9-918B-E840-0288-4167AAF2A2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222358" y="0"/>
            <a:ext cx="4969641" cy="5033638"/>
          </a:xfrm>
          <a:prstGeom prst="rect">
            <a:avLst/>
          </a:prstGeom>
        </p:spPr>
      </p:pic>
      <p:pic>
        <p:nvPicPr>
          <p:cNvPr id="7" name="Picture 6">
            <a:extLst>
              <a:ext uri="{FF2B5EF4-FFF2-40B4-BE49-F238E27FC236}">
                <a16:creationId xmlns:a16="http://schemas.microsoft.com/office/drawing/2014/main" id="{B04A56B2-27A0-8A31-12FD-F8AB9402E99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1"/>
            <a:ext cx="2057213" cy="5193434"/>
          </a:xfrm>
          <a:prstGeom prst="rect">
            <a:avLst/>
          </a:prstGeom>
        </p:spPr>
      </p:pic>
      <p:sp>
        <p:nvSpPr>
          <p:cNvPr id="10" name="Text Placeholder 9">
            <a:extLst>
              <a:ext uri="{FF2B5EF4-FFF2-40B4-BE49-F238E27FC236}">
                <a16:creationId xmlns:a16="http://schemas.microsoft.com/office/drawing/2014/main" id="{0FCA0A06-0FA2-71F9-4ADD-E980B7C4CCE7}"/>
              </a:ext>
            </a:extLst>
          </p:cNvPr>
          <p:cNvSpPr>
            <a:spLocks noGrp="1"/>
          </p:cNvSpPr>
          <p:nvPr>
            <p:ph type="body" sz="quarter" idx="10" hasCustomPrompt="1"/>
          </p:nvPr>
        </p:nvSpPr>
        <p:spPr>
          <a:xfrm>
            <a:off x="2642247" y="2496273"/>
            <a:ext cx="5664200" cy="1768561"/>
          </a:xfrm>
        </p:spPr>
        <p:txBody>
          <a:bodyPr anchor="ctr">
            <a:spAutoFit/>
          </a:bodyPr>
          <a:lstStyle>
            <a:lvl1pPr>
              <a:defRPr sz="4550" b="0">
                <a:solidFill>
                  <a:schemeClr val="accent1"/>
                </a:solidFill>
              </a:defRPr>
            </a:lvl1pPr>
            <a:lvl2pPr>
              <a:spcBef>
                <a:spcPts val="0"/>
              </a:spcBef>
              <a:defRPr sz="5600" b="1">
                <a:solidFill>
                  <a:schemeClr val="accent1"/>
                </a:solidFill>
              </a:defRPr>
            </a:lvl2pPr>
          </a:lstStyle>
          <a:p>
            <a:pPr lvl="0"/>
            <a:r>
              <a:rPr lang="en-US"/>
              <a:t>Let’s discuss</a:t>
            </a:r>
          </a:p>
          <a:p>
            <a:pPr lvl="1"/>
            <a:r>
              <a:rPr lang="en-US"/>
              <a:t>Health</a:t>
            </a:r>
          </a:p>
        </p:txBody>
      </p:sp>
    </p:spTree>
    <p:extLst>
      <p:ext uri="{BB962C8B-B14F-4D97-AF65-F5344CB8AC3E}">
        <p14:creationId xmlns:p14="http://schemas.microsoft.com/office/powerpoint/2010/main" val="588460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lth Text">
    <p:bg>
      <p:bgPr>
        <a:solidFill>
          <a:srgbClr val="DEEED0">
            <a:alpha val="70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84BE-E4BB-9BF8-3666-CB5525B0FFB4}"/>
              </a:ext>
            </a:extLst>
          </p:cNvPr>
          <p:cNvSpPr>
            <a:spLocks noGrp="1"/>
          </p:cNvSpPr>
          <p:nvPr>
            <p:ph type="title"/>
          </p:nvPr>
        </p:nvSpPr>
        <p:spPr>
          <a:xfrm>
            <a:off x="1421565" y="405550"/>
            <a:ext cx="8777139" cy="563231"/>
          </a:xfrm>
        </p:spPr>
        <p:txBody>
          <a:bodyPr/>
          <a:lstStyle>
            <a:lvl1pPr>
              <a:defRPr sz="3400">
                <a:solidFill>
                  <a:schemeClr val="accent1"/>
                </a:solidFill>
              </a:defRPr>
            </a:lvl1pPr>
          </a:lstStyle>
          <a:p>
            <a:r>
              <a:rPr lang="en-US"/>
              <a:t>Click to edit Master title style</a:t>
            </a:r>
            <a:endParaRPr lang="en-NZ"/>
          </a:p>
        </p:txBody>
      </p:sp>
      <p:sp>
        <p:nvSpPr>
          <p:cNvPr id="12" name="Text Placeholder 12">
            <a:extLst>
              <a:ext uri="{FF2B5EF4-FFF2-40B4-BE49-F238E27FC236}">
                <a16:creationId xmlns:a16="http://schemas.microsoft.com/office/drawing/2014/main" id="{5A34A2C0-A3D4-2627-C373-740706950A05}"/>
              </a:ext>
            </a:extLst>
          </p:cNvPr>
          <p:cNvSpPr>
            <a:spLocks noGrp="1"/>
          </p:cNvSpPr>
          <p:nvPr>
            <p:ph type="body" sz="quarter" idx="10"/>
          </p:nvPr>
        </p:nvSpPr>
        <p:spPr>
          <a:xfrm>
            <a:off x="1412875" y="1578073"/>
            <a:ext cx="8777288" cy="4351338"/>
          </a:xfrm>
        </p:spPr>
        <p:txBody>
          <a:bodyPr/>
          <a:lstStyle>
            <a:lvl1pPr>
              <a:lnSpc>
                <a:spcPct val="120000"/>
              </a:lnSpc>
              <a:defRPr/>
            </a:lvl1pPr>
            <a:lvl2pPr>
              <a:lnSpc>
                <a:spcPct val="120000"/>
              </a:lnSpc>
              <a:spcBef>
                <a:spcPts val="600"/>
              </a:spcBef>
              <a:spcAft>
                <a:spcPts val="600"/>
              </a:spcAft>
              <a:defRPr sz="2700"/>
            </a:lvl2pPr>
            <a:lvl3pPr>
              <a:lnSpc>
                <a:spcPct val="120000"/>
              </a:lnSpc>
              <a:defRPr/>
            </a:lvl3pPr>
            <a:lvl4pPr>
              <a:lnSpc>
                <a:spcPct val="120000"/>
              </a:lnSpc>
              <a:defRPr/>
            </a:lvl4pPr>
            <a:lvl5pPr>
              <a:lnSpc>
                <a:spcPct val="12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cxnSp>
        <p:nvCxnSpPr>
          <p:cNvPr id="8" name="Straight Connector 7">
            <a:extLst>
              <a:ext uri="{FF2B5EF4-FFF2-40B4-BE49-F238E27FC236}">
                <a16:creationId xmlns:a16="http://schemas.microsoft.com/office/drawing/2014/main" id="{CB383E5D-FA17-A03A-204C-48F8E2E99BED}"/>
              </a:ext>
            </a:extLst>
          </p:cNvPr>
          <p:cNvCxnSpPr/>
          <p:nvPr userDrawn="1"/>
        </p:nvCxnSpPr>
        <p:spPr>
          <a:xfrm>
            <a:off x="1503538" y="1266515"/>
            <a:ext cx="8964000" cy="0"/>
          </a:xfrm>
          <a:prstGeom prst="line">
            <a:avLst/>
          </a:prstGeom>
          <a:ln w="6350"/>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E0F06D9-5F4A-1F35-F3A2-5342BB4EE2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10"/>
            <a:ext cx="1311403" cy="3310638"/>
          </a:xfrm>
          <a:prstGeom prst="rect">
            <a:avLst/>
          </a:prstGeom>
        </p:spPr>
      </p:pic>
      <p:pic>
        <p:nvPicPr>
          <p:cNvPr id="11" name="Picture 10">
            <a:extLst>
              <a:ext uri="{FF2B5EF4-FFF2-40B4-BE49-F238E27FC236}">
                <a16:creationId xmlns:a16="http://schemas.microsoft.com/office/drawing/2014/main" id="{E3134B05-3BE3-4071-4699-8566832358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40692" y="150"/>
            <a:ext cx="1851307" cy="1875148"/>
          </a:xfrm>
          <a:prstGeom prst="rect">
            <a:avLst/>
          </a:prstGeom>
        </p:spPr>
      </p:pic>
    </p:spTree>
    <p:extLst>
      <p:ext uri="{BB962C8B-B14F-4D97-AF65-F5344CB8AC3E}">
        <p14:creationId xmlns:p14="http://schemas.microsoft.com/office/powerpoint/2010/main" val="56784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B018B3-DCB9-46BB-3AA9-59D235F02C67}"/>
              </a:ext>
            </a:extLst>
          </p:cNvPr>
          <p:cNvSpPr>
            <a:spLocks noGrp="1"/>
          </p:cNvSpPr>
          <p:nvPr>
            <p:ph type="title"/>
          </p:nvPr>
        </p:nvSpPr>
        <p:spPr>
          <a:xfrm>
            <a:off x="1403809" y="301107"/>
            <a:ext cx="8777139" cy="611706"/>
          </a:xfrm>
          <a:prstGeom prst="rect">
            <a:avLst/>
          </a:prstGeom>
        </p:spPr>
        <p:txBody>
          <a:bodyPr vert="horz" wrap="square" lIns="91440" tIns="45720" rIns="91440" bIns="45720" rtlCol="0" anchor="ctr">
            <a:spAutoFit/>
          </a:bodyPr>
          <a:lstStyle/>
          <a:p>
            <a:r>
              <a:rPr lang="en-US"/>
              <a:t>Education heading sits in here</a:t>
            </a:r>
            <a:endParaRPr lang="en-NZ"/>
          </a:p>
        </p:txBody>
      </p:sp>
      <p:sp>
        <p:nvSpPr>
          <p:cNvPr id="3" name="Text Placeholder 2">
            <a:extLst>
              <a:ext uri="{FF2B5EF4-FFF2-40B4-BE49-F238E27FC236}">
                <a16:creationId xmlns:a16="http://schemas.microsoft.com/office/drawing/2014/main" id="{A2A998EC-5F96-F623-0064-D631904E8D31}"/>
              </a:ext>
            </a:extLst>
          </p:cNvPr>
          <p:cNvSpPr>
            <a:spLocks noGrp="1"/>
          </p:cNvSpPr>
          <p:nvPr>
            <p:ph type="body" idx="1"/>
          </p:nvPr>
        </p:nvSpPr>
        <p:spPr>
          <a:xfrm>
            <a:off x="1413236" y="1354284"/>
            <a:ext cx="8777139" cy="4351338"/>
          </a:xfrm>
          <a:prstGeom prst="rect">
            <a:avLst/>
          </a:prstGeom>
        </p:spPr>
        <p:txBody>
          <a:bodyPr vert="horz" lIns="91440" tIns="45720" rIns="91440" bIns="45720" rtlCol="0">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925559280"/>
      </p:ext>
    </p:extLst>
  </p:cSld>
  <p:clrMap bg1="lt1" tx1="dk1" bg2="lt2" tx2="dk2" accent1="accent1" accent2="accent2" accent3="accent3" accent4="accent4" accent5="accent5" accent6="accent6" hlink="hlink" folHlink="folHlink"/>
  <p:sldLayoutIdLst>
    <p:sldLayoutId id="2147483653" r:id="rId1"/>
    <p:sldLayoutId id="2147483650" r:id="rId2"/>
    <p:sldLayoutId id="2147483651" r:id="rId3"/>
    <p:sldLayoutId id="2147483654" r:id="rId4"/>
    <p:sldLayoutId id="2147483652"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3750" b="1" kern="1200">
          <a:solidFill>
            <a:schemeClr val="tx1"/>
          </a:solidFill>
          <a:latin typeface="+mj-lt"/>
          <a:ea typeface="+mj-ea"/>
          <a:cs typeface="+mj-cs"/>
        </a:defRPr>
      </a:lvl1pPr>
    </p:titleStyle>
    <p:bodyStyle>
      <a:lvl1pPr marL="0" indent="0" algn="l" defTabSz="914400" rtl="0" eaLnBrk="1" latinLnBrk="0" hangingPunct="1">
        <a:lnSpc>
          <a:spcPct val="95000"/>
        </a:lnSpc>
        <a:spcBef>
          <a:spcPts val="1000"/>
        </a:spcBef>
        <a:spcAft>
          <a:spcPts val="1000"/>
        </a:spcAft>
        <a:buFont typeface="Arial" panose="020B0604020202020204" pitchFamily="34" charset="0"/>
        <a:buNone/>
        <a:defRPr sz="2850" b="1" kern="1200">
          <a:solidFill>
            <a:schemeClr val="tx1"/>
          </a:solidFill>
          <a:latin typeface="+mn-lt"/>
          <a:ea typeface="+mn-ea"/>
          <a:cs typeface="+mn-cs"/>
        </a:defRPr>
      </a:lvl1pPr>
      <a:lvl2pPr marL="0" indent="0" algn="l" defTabSz="914400" rtl="0" eaLnBrk="1" latinLnBrk="0" hangingPunct="1">
        <a:lnSpc>
          <a:spcPct val="95000"/>
        </a:lnSpc>
        <a:spcBef>
          <a:spcPts val="500"/>
        </a:spcBef>
        <a:buFont typeface="Arial" panose="020B0604020202020204" pitchFamily="34" charset="0"/>
        <a:buNone/>
        <a:defRPr sz="2750" kern="1200">
          <a:solidFill>
            <a:schemeClr val="tx1"/>
          </a:solidFill>
          <a:latin typeface="+mn-lt"/>
          <a:ea typeface="+mn-ea"/>
          <a:cs typeface="+mn-cs"/>
        </a:defRPr>
      </a:lvl2pPr>
      <a:lvl3pPr marL="0" indent="-228600" algn="l" defTabSz="914400" rtl="0" eaLnBrk="1" latinLnBrk="0" hangingPunct="1">
        <a:lnSpc>
          <a:spcPct val="95000"/>
        </a:lnSpc>
        <a:spcBef>
          <a:spcPts val="500"/>
        </a:spcBef>
        <a:spcAft>
          <a:spcPts val="600"/>
        </a:spcAft>
        <a:buFont typeface="Arial" panose="020B0604020202020204" pitchFamily="34" charset="0"/>
        <a:buChar char="•"/>
        <a:defRPr sz="275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74AC97-884F-8E18-6B8D-D6326D13A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27FC052-E428-2687-110C-2A9025539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75AE35A5-B9BB-B286-47BA-EA8C28BAE4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04F4B9-45DA-4643-A5B1-7B146564DF4D}" type="datetimeFigureOut">
              <a:rPr lang="en-NZ" smtClean="0"/>
              <a:t>24/08/2025</a:t>
            </a:fld>
            <a:endParaRPr lang="en-NZ"/>
          </a:p>
        </p:txBody>
      </p:sp>
      <p:sp>
        <p:nvSpPr>
          <p:cNvPr id="5" name="Footer Placeholder 4">
            <a:extLst>
              <a:ext uri="{FF2B5EF4-FFF2-40B4-BE49-F238E27FC236}">
                <a16:creationId xmlns:a16="http://schemas.microsoft.com/office/drawing/2014/main" id="{2D20ED14-FF89-3B10-93F0-EF1D8E814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FB0CDD9-15C5-2009-83A5-4BDD70CD21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B0338-F8A9-4475-B976-D0B3C4F6313A}" type="slidenum">
              <a:rPr lang="en-NZ" smtClean="0"/>
              <a:t>‹#›</a:t>
            </a:fld>
            <a:endParaRPr lang="en-NZ"/>
          </a:p>
        </p:txBody>
      </p:sp>
    </p:spTree>
    <p:extLst>
      <p:ext uri="{BB962C8B-B14F-4D97-AF65-F5344CB8AC3E}">
        <p14:creationId xmlns:p14="http://schemas.microsoft.com/office/powerpoint/2010/main" val="101361806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BEFB56-56E9-93DE-362F-35300346742A}"/>
              </a:ext>
            </a:extLst>
          </p:cNvPr>
          <p:cNvSpPr>
            <a:spLocks noGrp="1"/>
          </p:cNvSpPr>
          <p:nvPr>
            <p:ph type="title"/>
          </p:nvPr>
        </p:nvSpPr>
        <p:spPr>
          <a:xfrm>
            <a:off x="2357143" y="1918010"/>
            <a:ext cx="7834422" cy="3211648"/>
          </a:xfrm>
        </p:spPr>
        <p:txBody>
          <a:bodyPr/>
          <a:lstStyle/>
          <a:p>
            <a:r>
              <a:rPr lang="en-NZ"/>
              <a:t>Let’s make </a:t>
            </a:r>
            <a:br>
              <a:rPr lang="en-NZ"/>
            </a:br>
            <a:r>
              <a:rPr lang="en-NZ"/>
              <a:t>New Zealand a </a:t>
            </a:r>
            <a:br>
              <a:rPr lang="en-NZ"/>
            </a:br>
            <a:r>
              <a:rPr lang="en-NZ"/>
              <a:t>place where disabled people thrive</a:t>
            </a:r>
          </a:p>
        </p:txBody>
      </p:sp>
      <p:sp>
        <p:nvSpPr>
          <p:cNvPr id="5" name="Text Placeholder 4">
            <a:extLst>
              <a:ext uri="{FF2B5EF4-FFF2-40B4-BE49-F238E27FC236}">
                <a16:creationId xmlns:a16="http://schemas.microsoft.com/office/drawing/2014/main" id="{692B2AD7-0DB6-893A-A082-A048B6341A84}"/>
              </a:ext>
            </a:extLst>
          </p:cNvPr>
          <p:cNvSpPr>
            <a:spLocks noGrp="1"/>
          </p:cNvSpPr>
          <p:nvPr>
            <p:ph type="body" sz="quarter" idx="10"/>
          </p:nvPr>
        </p:nvSpPr>
        <p:spPr>
          <a:xfrm>
            <a:off x="2356682" y="5345382"/>
            <a:ext cx="8416925" cy="384721"/>
          </a:xfrm>
        </p:spPr>
        <p:txBody>
          <a:bodyPr/>
          <a:lstStyle/>
          <a:p>
            <a:r>
              <a:rPr lang="en-US"/>
              <a:t>Public consultation on the draft New Zealand Disability Strategy</a:t>
            </a:r>
            <a:endParaRPr lang="en-NZ"/>
          </a:p>
        </p:txBody>
      </p:sp>
    </p:spTree>
    <p:extLst>
      <p:ext uri="{BB962C8B-B14F-4D97-AF65-F5344CB8AC3E}">
        <p14:creationId xmlns:p14="http://schemas.microsoft.com/office/powerpoint/2010/main" val="3332465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2B5DC-B959-302B-7023-1533BEAD41ED}"/>
              </a:ext>
            </a:extLst>
          </p:cNvPr>
          <p:cNvSpPr>
            <a:spLocks noGrp="1"/>
          </p:cNvSpPr>
          <p:nvPr>
            <p:ph type="body" sz="quarter" idx="10"/>
          </p:nvPr>
        </p:nvSpPr>
        <p:spPr>
          <a:xfrm>
            <a:off x="1421564" y="1897715"/>
            <a:ext cx="9309549" cy="3778250"/>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Acknowledges that disabled individuals have their own unique identities, and belong to diverse whānau, communities and cultures.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a:p>
            <a:endParaRPr lang="en-NZ"/>
          </a:p>
        </p:txBody>
      </p:sp>
      <p:sp>
        <p:nvSpPr>
          <p:cNvPr id="3" name="Title 2">
            <a:extLst>
              <a:ext uri="{FF2B5EF4-FFF2-40B4-BE49-F238E27FC236}">
                <a16:creationId xmlns:a16="http://schemas.microsoft.com/office/drawing/2014/main" id="{FAFE9A90-8AF8-D3EC-1E8F-95824356D3A0}"/>
              </a:ext>
            </a:extLst>
          </p:cNvPr>
          <p:cNvSpPr>
            <a:spLocks noGrp="1"/>
          </p:cNvSpPr>
          <p:nvPr>
            <p:ph type="title"/>
          </p:nvPr>
        </p:nvSpPr>
        <p:spPr>
          <a:xfrm>
            <a:off x="1421564" y="175384"/>
            <a:ext cx="10202877" cy="1722331"/>
          </a:xfrm>
        </p:spPr>
        <p:txBody>
          <a:bodyPr/>
          <a:lstStyle/>
          <a:p>
            <a:r>
              <a:rPr lang="en-US"/>
              <a:t>3: Equity, cultural inclusion and </a:t>
            </a:r>
            <a:br>
              <a:rPr lang="en-US"/>
            </a:br>
            <a:r>
              <a:rPr lang="en-US"/>
              <a:t>intersectionality </a:t>
            </a:r>
            <a:br>
              <a:rPr lang="en-US"/>
            </a:br>
            <a:endParaRPr lang="en-NZ"/>
          </a:p>
        </p:txBody>
      </p:sp>
    </p:spTree>
    <p:extLst>
      <p:ext uri="{BB962C8B-B14F-4D97-AF65-F5344CB8AC3E}">
        <p14:creationId xmlns:p14="http://schemas.microsoft.com/office/powerpoint/2010/main" val="39460178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50EF4-D6A2-AABF-9B99-217BB39B3FE7}"/>
              </a:ext>
            </a:extLst>
          </p:cNvPr>
          <p:cNvSpPr>
            <a:spLocks noGrp="1"/>
          </p:cNvSpPr>
          <p:nvPr>
            <p:ph type="title"/>
          </p:nvPr>
        </p:nvSpPr>
        <p:spPr/>
        <p:txBody>
          <a:bodyPr/>
          <a:lstStyle/>
          <a:p>
            <a:r>
              <a:rPr lang="en-NZ"/>
              <a:t>Success in justice means:</a:t>
            </a:r>
          </a:p>
        </p:txBody>
      </p:sp>
      <p:sp>
        <p:nvSpPr>
          <p:cNvPr id="3" name="Text Placeholder 2">
            <a:extLst>
              <a:ext uri="{FF2B5EF4-FFF2-40B4-BE49-F238E27FC236}">
                <a16:creationId xmlns:a16="http://schemas.microsoft.com/office/drawing/2014/main" id="{CE0E755A-9BB4-0F3B-2B4A-1918D685D3F4}"/>
              </a:ext>
            </a:extLst>
          </p:cNvPr>
          <p:cNvSpPr>
            <a:spLocks noGrp="1"/>
          </p:cNvSpPr>
          <p:nvPr>
            <p:ph type="body" sz="quarter" idx="10"/>
          </p:nvPr>
        </p:nvSpPr>
        <p:spPr>
          <a:xfrm>
            <a:off x="1421416" y="2101112"/>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f)	Disabled parents who use the Family Court will have equitable access to family justice services. </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1170345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C859-F333-37CA-E762-16E275451FD3}"/>
              </a:ext>
            </a:extLst>
          </p:cNvPr>
          <p:cNvSpPr>
            <a:spLocks noGrp="1"/>
          </p:cNvSpPr>
          <p:nvPr>
            <p:ph type="title"/>
          </p:nvPr>
        </p:nvSpPr>
        <p:spPr>
          <a:xfrm>
            <a:off x="1421565" y="405550"/>
            <a:ext cx="8777139" cy="563231"/>
          </a:xfrm>
        </p:spPr>
        <p:txBody>
          <a:bodyPr/>
          <a:lstStyle/>
          <a:p>
            <a:r>
              <a:rPr lang="en-US"/>
              <a:t>Success in justice - your thoughts</a:t>
            </a:r>
            <a:endParaRPr lang="en-NZ"/>
          </a:p>
        </p:txBody>
      </p:sp>
      <p:sp>
        <p:nvSpPr>
          <p:cNvPr id="3" name="Text Placeholder 2">
            <a:extLst>
              <a:ext uri="{FF2B5EF4-FFF2-40B4-BE49-F238E27FC236}">
                <a16:creationId xmlns:a16="http://schemas.microsoft.com/office/drawing/2014/main" id="{F99664AE-9424-CCDC-F49B-89937461058E}"/>
              </a:ext>
            </a:extLst>
          </p:cNvPr>
          <p:cNvSpPr>
            <a:spLocks noGrp="1"/>
          </p:cNvSpPr>
          <p:nvPr>
            <p:ph type="body" sz="quarter" idx="10"/>
          </p:nvPr>
        </p:nvSpPr>
        <p:spPr>
          <a:xfrm>
            <a:off x="1412875" y="1578073"/>
            <a:ext cx="905542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How much do you agree with the description of what success in justice means?</a:t>
            </a: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Do you have any further comments or suggestions on the goal or the description of what success means?</a:t>
            </a: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3165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F5107-4DED-51D9-7943-C7B71F4E2802}"/>
              </a:ext>
            </a:extLst>
          </p:cNvPr>
          <p:cNvSpPr>
            <a:spLocks noGrp="1"/>
          </p:cNvSpPr>
          <p:nvPr>
            <p:ph type="title"/>
          </p:nvPr>
        </p:nvSpPr>
        <p:spPr>
          <a:xfrm>
            <a:off x="1421565" y="405550"/>
            <a:ext cx="8777139" cy="563231"/>
          </a:xfrm>
        </p:spPr>
        <p:txBody>
          <a:bodyPr/>
          <a:lstStyle/>
          <a:p>
            <a:r>
              <a:rPr lang="en-NZ"/>
              <a:t>Justice actions</a:t>
            </a:r>
          </a:p>
        </p:txBody>
      </p:sp>
      <p:sp>
        <p:nvSpPr>
          <p:cNvPr id="3" name="Text Placeholder 2">
            <a:extLst>
              <a:ext uri="{FF2B5EF4-FFF2-40B4-BE49-F238E27FC236}">
                <a16:creationId xmlns:a16="http://schemas.microsoft.com/office/drawing/2014/main" id="{AFD8CD0E-D61C-77C7-7257-D68396A1C963}"/>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In the draft New Zealand Disability Strategy, there are 7 proposed justice actions.</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2800" b="0">
              <a:solidFill>
                <a:prstClr val="black"/>
              </a:solidFill>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As we move along, please consider how much you agree with each action.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NZ"/>
          </a:p>
        </p:txBody>
      </p:sp>
    </p:spTree>
    <p:extLst>
      <p:ext uri="{BB962C8B-B14F-4D97-AF65-F5344CB8AC3E}">
        <p14:creationId xmlns:p14="http://schemas.microsoft.com/office/powerpoint/2010/main" val="15989291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3E1F4-8FB7-1F15-034B-3E726B0DAA6D}"/>
              </a:ext>
            </a:extLst>
          </p:cNvPr>
          <p:cNvSpPr>
            <a:spLocks noGrp="1"/>
          </p:cNvSpPr>
          <p:nvPr>
            <p:ph type="title"/>
          </p:nvPr>
        </p:nvSpPr>
        <p:spPr>
          <a:xfrm>
            <a:off x="1421565" y="405550"/>
            <a:ext cx="8777139" cy="563231"/>
          </a:xfrm>
        </p:spPr>
        <p:txBody>
          <a:bodyPr/>
          <a:lstStyle/>
          <a:p>
            <a:r>
              <a:rPr lang="en-NZ"/>
              <a:t>Justice | Action 1</a:t>
            </a:r>
          </a:p>
        </p:txBody>
      </p:sp>
      <p:sp>
        <p:nvSpPr>
          <p:cNvPr id="3" name="Text Placeholder 2">
            <a:extLst>
              <a:ext uri="{FF2B5EF4-FFF2-40B4-BE49-F238E27FC236}">
                <a16:creationId xmlns:a16="http://schemas.microsoft.com/office/drawing/2014/main" id="{F95746A4-EF15-3BA2-A191-E97E8775318B}"/>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Develop and implement a safeguarding framework for disabled people in long-term detention settings (such as prisons and youth justice residences) and Disability Support Services funded residential facilities. The framework will include preventing, reporting, responding, and safely removing disabled people from abusive situations.</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a:p>
            <a:endParaRPr lang="en-NZ"/>
          </a:p>
        </p:txBody>
      </p:sp>
    </p:spTree>
    <p:extLst>
      <p:ext uri="{BB962C8B-B14F-4D97-AF65-F5344CB8AC3E}">
        <p14:creationId xmlns:p14="http://schemas.microsoft.com/office/powerpoint/2010/main" val="36343415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4A3B-C1CA-C392-F4A4-2C930395CF23}"/>
              </a:ext>
            </a:extLst>
          </p:cNvPr>
          <p:cNvSpPr>
            <a:spLocks noGrp="1"/>
          </p:cNvSpPr>
          <p:nvPr>
            <p:ph type="title"/>
          </p:nvPr>
        </p:nvSpPr>
        <p:spPr>
          <a:xfrm>
            <a:off x="1421565" y="405550"/>
            <a:ext cx="8777139" cy="563231"/>
          </a:xfrm>
        </p:spPr>
        <p:txBody>
          <a:bodyPr/>
          <a:lstStyle/>
          <a:p>
            <a:r>
              <a:rPr lang="en-NZ"/>
              <a:t>Justice | Action 2</a:t>
            </a:r>
          </a:p>
        </p:txBody>
      </p:sp>
      <p:sp>
        <p:nvSpPr>
          <p:cNvPr id="3" name="Text Placeholder 2">
            <a:extLst>
              <a:ext uri="{FF2B5EF4-FFF2-40B4-BE49-F238E27FC236}">
                <a16:creationId xmlns:a16="http://schemas.microsoft.com/office/drawing/2014/main" id="{642EA706-3CB0-1D85-7A55-3C8544841A71}"/>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Establish a cross-agency project to identify and address gaps in data and evidence about disabled people’s experiences of crime, including for disabled people in residential and secure facilities, and experiences of cyberbullying.</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p:txBody>
      </p:sp>
    </p:spTree>
    <p:extLst>
      <p:ext uri="{BB962C8B-B14F-4D97-AF65-F5344CB8AC3E}">
        <p14:creationId xmlns:p14="http://schemas.microsoft.com/office/powerpoint/2010/main" val="22891835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6636-031C-F00E-7BF2-AB601CD3A649}"/>
              </a:ext>
            </a:extLst>
          </p:cNvPr>
          <p:cNvSpPr>
            <a:spLocks noGrp="1"/>
          </p:cNvSpPr>
          <p:nvPr>
            <p:ph type="title"/>
          </p:nvPr>
        </p:nvSpPr>
        <p:spPr>
          <a:xfrm>
            <a:off x="1421565" y="405550"/>
            <a:ext cx="8777139" cy="563231"/>
          </a:xfrm>
        </p:spPr>
        <p:txBody>
          <a:bodyPr/>
          <a:lstStyle/>
          <a:p>
            <a:r>
              <a:rPr lang="en-NZ"/>
              <a:t>Justice | Action 3</a:t>
            </a:r>
          </a:p>
        </p:txBody>
      </p:sp>
      <p:sp>
        <p:nvSpPr>
          <p:cNvPr id="3" name="Text Placeholder 2">
            <a:extLst>
              <a:ext uri="{FF2B5EF4-FFF2-40B4-BE49-F238E27FC236}">
                <a16:creationId xmlns:a16="http://schemas.microsoft.com/office/drawing/2014/main" id="{5F1F8A88-4F3D-6F9D-B8C2-FEE2612EC8BA}"/>
              </a:ext>
            </a:extLst>
          </p:cNvPr>
          <p:cNvSpPr>
            <a:spLocks noGrp="1"/>
          </p:cNvSpPr>
          <p:nvPr>
            <p:ph type="body" sz="quarter" idx="10"/>
          </p:nvPr>
        </p:nvSpPr>
        <p:spPr>
          <a:xfrm>
            <a:off x="1421416" y="1779241"/>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Develop a social investment plan for early intervention and support, to reduce the number of disabled young people entering the youth justice system.</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5598544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3247-769F-B479-AF33-DEE62FA5C090}"/>
              </a:ext>
            </a:extLst>
          </p:cNvPr>
          <p:cNvSpPr>
            <a:spLocks noGrp="1"/>
          </p:cNvSpPr>
          <p:nvPr>
            <p:ph type="title"/>
          </p:nvPr>
        </p:nvSpPr>
        <p:spPr>
          <a:xfrm>
            <a:off x="1421565" y="405550"/>
            <a:ext cx="8777139" cy="563231"/>
          </a:xfrm>
        </p:spPr>
        <p:txBody>
          <a:bodyPr/>
          <a:lstStyle/>
          <a:p>
            <a:r>
              <a:rPr lang="en-NZ"/>
              <a:t>Justice | Action 4</a:t>
            </a:r>
          </a:p>
        </p:txBody>
      </p:sp>
      <p:sp>
        <p:nvSpPr>
          <p:cNvPr id="3" name="Text Placeholder 2">
            <a:extLst>
              <a:ext uri="{FF2B5EF4-FFF2-40B4-BE49-F238E27FC236}">
                <a16:creationId xmlns:a16="http://schemas.microsoft.com/office/drawing/2014/main" id="{5C57E511-4D01-99D4-F7DE-960D1DC7D50B}"/>
              </a:ext>
            </a:extLst>
          </p:cNvPr>
          <p:cNvSpPr>
            <a:spLocks noGrp="1"/>
          </p:cNvSpPr>
          <p:nvPr>
            <p:ph type="body" sz="quarter" idx="10"/>
          </p:nvPr>
        </p:nvSpPr>
        <p:spPr>
          <a:xfrm>
            <a:off x="1412875" y="1578072"/>
            <a:ext cx="8777288" cy="4639847"/>
          </a:xfrm>
        </p:spPr>
        <p:txBody>
          <a:bodyPr>
            <a:normAutofit lnSpcReduction="10000"/>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The Law Commission has been asked to undertake a review of the Criminal Procedure (Mentally Impaired Persons) Act 2003 (CPMIP). This review is expected to consider the CPMIP’s relationship to other relevant legislation, such as the Intellectual Disability (Compulsory Care and Rehabilitation) Act 2003 and Mental Health (Compulsory Assessment and Treatment) Act 1992.</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endParaRPr lang="en-NZ"/>
          </a:p>
        </p:txBody>
      </p:sp>
    </p:spTree>
    <p:extLst>
      <p:ext uri="{BB962C8B-B14F-4D97-AF65-F5344CB8AC3E}">
        <p14:creationId xmlns:p14="http://schemas.microsoft.com/office/powerpoint/2010/main" val="76266870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E9F72-D3F8-5AC8-00BE-CB4948296CAD}"/>
              </a:ext>
            </a:extLst>
          </p:cNvPr>
          <p:cNvSpPr>
            <a:spLocks noGrp="1"/>
          </p:cNvSpPr>
          <p:nvPr>
            <p:ph type="title"/>
          </p:nvPr>
        </p:nvSpPr>
        <p:spPr>
          <a:xfrm>
            <a:off x="1421565" y="405550"/>
            <a:ext cx="8777139" cy="563231"/>
          </a:xfrm>
        </p:spPr>
        <p:txBody>
          <a:bodyPr/>
          <a:lstStyle/>
          <a:p>
            <a:r>
              <a:rPr lang="en-NZ"/>
              <a:t>Justice | Action 5</a:t>
            </a:r>
          </a:p>
        </p:txBody>
      </p:sp>
      <p:sp>
        <p:nvSpPr>
          <p:cNvPr id="3" name="Text Placeholder 2">
            <a:extLst>
              <a:ext uri="{FF2B5EF4-FFF2-40B4-BE49-F238E27FC236}">
                <a16:creationId xmlns:a16="http://schemas.microsoft.com/office/drawing/2014/main" id="{3C8586D5-6400-48BE-F5C8-2D6ECF74E58A}"/>
              </a:ext>
            </a:extLst>
          </p:cNvPr>
          <p:cNvSpPr>
            <a:spLocks noGrp="1"/>
          </p:cNvSpPr>
          <p:nvPr>
            <p:ph type="body" sz="quarter" idx="10"/>
          </p:nvPr>
        </p:nvSpPr>
        <p:spPr>
          <a:xfrm>
            <a:off x="1412874" y="1578072"/>
            <a:ext cx="9121013" cy="5042184"/>
          </a:xfrm>
        </p:spPr>
        <p:txBody>
          <a:bodyPr>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Review, as work </a:t>
            </a:r>
            <a:r>
              <a:rPr kumimoji="0" lang="en-US" sz="26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programmes</a:t>
            </a:r>
            <a:r>
              <a:rPr kumimoji="0" lang="en-US" sz="26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allow, the effectiveness of current protections for disabled people in family law, including adoption, guardianship and personal property rights, to identify gaps where strengthened provisions or support are needed. Any review should also consider supported decision-making and use of plain language in key justice sector legislation and processes. Consideration should be given to reviewing human rights legislation, as work </a:t>
            </a:r>
            <a:r>
              <a:rPr kumimoji="0" lang="en-US" sz="26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programmes</a:t>
            </a:r>
            <a:r>
              <a:rPr kumimoji="0" lang="en-US" sz="26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allows.</a:t>
            </a:r>
            <a:endParaRPr kumimoji="0" lang="en-US" sz="26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6814177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7E62C-96C4-6349-8AB2-F533D2558D7A}"/>
              </a:ext>
            </a:extLst>
          </p:cNvPr>
          <p:cNvSpPr>
            <a:spLocks noGrp="1"/>
          </p:cNvSpPr>
          <p:nvPr>
            <p:ph type="title"/>
          </p:nvPr>
        </p:nvSpPr>
        <p:spPr>
          <a:xfrm>
            <a:off x="1421565" y="405550"/>
            <a:ext cx="8777139" cy="563231"/>
          </a:xfrm>
        </p:spPr>
        <p:txBody>
          <a:bodyPr/>
          <a:lstStyle/>
          <a:p>
            <a:r>
              <a:rPr lang="en-NZ"/>
              <a:t>Justice | Action 6</a:t>
            </a:r>
          </a:p>
        </p:txBody>
      </p:sp>
      <p:sp>
        <p:nvSpPr>
          <p:cNvPr id="3" name="Text Placeholder 2">
            <a:extLst>
              <a:ext uri="{FF2B5EF4-FFF2-40B4-BE49-F238E27FC236}">
                <a16:creationId xmlns:a16="http://schemas.microsoft.com/office/drawing/2014/main" id="{B88354C4-CB16-5D97-4CAA-F772BC019C52}"/>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NZ" sz="2800" b="0" i="0" u="none" strike="noStrike" kern="1200" cap="none" spc="0" normalizeH="0" baseline="0" noProof="0">
                <a:ln>
                  <a:noFill/>
                </a:ln>
                <a:solidFill>
                  <a:prstClr val="black"/>
                </a:solidFill>
                <a:effectLst/>
                <a:uLnTx/>
                <a:uFillTx/>
                <a:latin typeface="Verdana"/>
                <a:ea typeface="Times New Roman" panose="02020603050405020304" pitchFamily="18" charset="0"/>
                <a:cs typeface="+mn-cs"/>
              </a:rPr>
              <a:t>Integrate lessons from disability-specific safeguarding approaches into the development of the future state for multi-agency responses to family violence, to strengthen outcomes for disabled people experiencing violence and abuse. This includes supporting workforce capability to ensure a coordinated, safe and disabled-person centred response.</a:t>
            </a:r>
            <a:endParaRPr kumimoji="0" lang="en-NZ" sz="2800" b="0" i="0" u="none" strike="noStrike" kern="1200" cap="none" spc="0" normalizeH="0" baseline="0" noProof="0">
              <a:ln>
                <a:noFill/>
              </a:ln>
              <a:solidFill>
                <a:prstClr val="black"/>
              </a:solidFill>
              <a:effectLst/>
              <a:uLnTx/>
              <a:uFillTx/>
              <a:latin typeface="Verdana"/>
              <a:ea typeface="+mn-ea"/>
              <a:cs typeface="+mn-cs"/>
            </a:endParaRPr>
          </a:p>
          <a:p>
            <a:endParaRPr lang="en-NZ"/>
          </a:p>
        </p:txBody>
      </p:sp>
    </p:spTree>
    <p:extLst>
      <p:ext uri="{BB962C8B-B14F-4D97-AF65-F5344CB8AC3E}">
        <p14:creationId xmlns:p14="http://schemas.microsoft.com/office/powerpoint/2010/main" val="22362659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5C53-E465-E9F2-ADA9-77EE2BBBA12E}"/>
              </a:ext>
            </a:extLst>
          </p:cNvPr>
          <p:cNvSpPr>
            <a:spLocks noGrp="1"/>
          </p:cNvSpPr>
          <p:nvPr>
            <p:ph type="title"/>
          </p:nvPr>
        </p:nvSpPr>
        <p:spPr>
          <a:xfrm>
            <a:off x="1421565" y="405550"/>
            <a:ext cx="8777139" cy="563231"/>
          </a:xfrm>
        </p:spPr>
        <p:txBody>
          <a:bodyPr/>
          <a:lstStyle/>
          <a:p>
            <a:r>
              <a:rPr lang="en-NZ"/>
              <a:t>Justice | Action 7</a:t>
            </a:r>
          </a:p>
        </p:txBody>
      </p:sp>
      <p:sp>
        <p:nvSpPr>
          <p:cNvPr id="3" name="Text Placeholder 2">
            <a:extLst>
              <a:ext uri="{FF2B5EF4-FFF2-40B4-BE49-F238E27FC236}">
                <a16:creationId xmlns:a16="http://schemas.microsoft.com/office/drawing/2014/main" id="{DD7DC06E-CE15-1DCD-EC2D-350E8E402DF5}"/>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NZ" sz="2800" b="0" i="0" u="none" strike="noStrike" kern="1200" cap="none" spc="0" normalizeH="0" baseline="0" noProof="0">
                <a:ln>
                  <a:noFill/>
                </a:ln>
                <a:solidFill>
                  <a:prstClr val="black"/>
                </a:solidFill>
                <a:effectLst/>
                <a:uLnTx/>
                <a:uFillTx/>
                <a:latin typeface="Verdana"/>
                <a:ea typeface="Times New Roman" panose="02020603050405020304" pitchFamily="18" charset="0"/>
                <a:cs typeface="+mn-cs"/>
              </a:rPr>
              <a:t>Develop and implement a plan to make the justice sector workforce more disability competent, including in the use of mana and trauma informed practices. This plan would include increasing recruitment and retention of disabled people and should consider mandatory professional standards.</a:t>
            </a:r>
            <a:endParaRPr kumimoji="0" lang="en-NZ" sz="2800" b="0" i="0" u="none" strike="noStrike" kern="1200" cap="none" spc="0" normalizeH="0" baseline="0" noProof="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416630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A2D480-D20C-F9D6-8FDB-89973BF6246E}"/>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This anchors the strategy to international human rights frameworks, including the UN Convention on the Rights of Persons with Disabilities, the UN Declaration on the Rights of Indigenous Peoples, the UN Convention on the Rights of the Child, and the Universal Declaration of Human Rights.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 name="Title 2">
            <a:extLst>
              <a:ext uri="{FF2B5EF4-FFF2-40B4-BE49-F238E27FC236}">
                <a16:creationId xmlns:a16="http://schemas.microsoft.com/office/drawing/2014/main" id="{65A2D4D9-D18D-1EE2-D0DE-CADD4A52B4CE}"/>
              </a:ext>
            </a:extLst>
          </p:cNvPr>
          <p:cNvSpPr>
            <a:spLocks noGrp="1"/>
          </p:cNvSpPr>
          <p:nvPr>
            <p:ph type="title"/>
          </p:nvPr>
        </p:nvSpPr>
        <p:spPr/>
        <p:txBody>
          <a:bodyPr/>
          <a:lstStyle/>
          <a:p>
            <a:r>
              <a:rPr lang="en-US"/>
              <a:t>4: Human rights</a:t>
            </a:r>
            <a:endParaRPr lang="en-NZ"/>
          </a:p>
        </p:txBody>
      </p:sp>
    </p:spTree>
    <p:extLst>
      <p:ext uri="{BB962C8B-B14F-4D97-AF65-F5344CB8AC3E}">
        <p14:creationId xmlns:p14="http://schemas.microsoft.com/office/powerpoint/2010/main" val="33996936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A3F81-9F40-A4F1-3C9B-1B3D977D059D}"/>
              </a:ext>
            </a:extLst>
          </p:cNvPr>
          <p:cNvSpPr>
            <a:spLocks noGrp="1"/>
          </p:cNvSpPr>
          <p:nvPr>
            <p:ph type="title"/>
          </p:nvPr>
        </p:nvSpPr>
        <p:spPr>
          <a:xfrm>
            <a:off x="2670169" y="2219653"/>
            <a:ext cx="8083091" cy="1793824"/>
          </a:xfrm>
        </p:spPr>
        <p:txBody>
          <a:bodyPr/>
          <a:lstStyle/>
          <a:p>
            <a:r>
              <a:rPr lang="mi-NZ"/>
              <a:t>Overall thoughts and comments</a:t>
            </a:r>
            <a:endParaRPr lang="en-NZ"/>
          </a:p>
        </p:txBody>
      </p:sp>
    </p:spTree>
    <p:extLst>
      <p:ext uri="{BB962C8B-B14F-4D97-AF65-F5344CB8AC3E}">
        <p14:creationId xmlns:p14="http://schemas.microsoft.com/office/powerpoint/2010/main" val="350390226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BBA558-AB4C-A669-1ED0-0B5F2FA98053}"/>
              </a:ext>
            </a:extLst>
          </p:cNvPr>
          <p:cNvSpPr>
            <a:spLocks noGrp="1"/>
          </p:cNvSpPr>
          <p:nvPr>
            <p:ph type="title"/>
          </p:nvPr>
        </p:nvSpPr>
        <p:spPr/>
        <p:txBody>
          <a:bodyPr/>
          <a:lstStyle/>
          <a:p>
            <a:r>
              <a:rPr lang="mi-NZ"/>
              <a:t>Final questions</a:t>
            </a:r>
            <a:endParaRPr lang="en-NZ"/>
          </a:p>
        </p:txBody>
      </p:sp>
      <p:sp>
        <p:nvSpPr>
          <p:cNvPr id="2" name="Text Placeholder 1">
            <a:extLst>
              <a:ext uri="{FF2B5EF4-FFF2-40B4-BE49-F238E27FC236}">
                <a16:creationId xmlns:a16="http://schemas.microsoft.com/office/drawing/2014/main" id="{C01A834B-82A2-4C32-3B1F-D1B5BE91CBD7}"/>
              </a:ext>
            </a:extLst>
          </p:cNvPr>
          <p:cNvSpPr>
            <a:spLocks noGrp="1"/>
          </p:cNvSpPr>
          <p:nvPr>
            <p:ph type="body" sz="quarter" idx="10"/>
          </p:nvPr>
        </p:nvSpPr>
        <p:spPr>
          <a:xfrm>
            <a:off x="1421564" y="1567052"/>
            <a:ext cx="9309549" cy="4339972"/>
          </a:xfrm>
        </p:spPr>
        <p:txBody>
          <a:bodyPr>
            <a:normAutofit/>
          </a:bodyPr>
          <a:lstStyle/>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How much do you agree that the strategy will lead to meaningful change?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Is there anything else you would like to see in the strategy?</a:t>
            </a: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Do you have any further comments or suggestions about the draft New Zealand Disability Strategy 2026-2030?</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6291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49D82-5DBF-BAFA-1011-DCACD81D3DDA}"/>
              </a:ext>
            </a:extLst>
          </p:cNvPr>
          <p:cNvSpPr>
            <a:spLocks noGrp="1"/>
          </p:cNvSpPr>
          <p:nvPr>
            <p:ph type="title" idx="4294967295"/>
          </p:nvPr>
        </p:nvSpPr>
        <p:spPr>
          <a:xfrm>
            <a:off x="2674938" y="1598613"/>
            <a:ext cx="7737475" cy="3324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4000" b="1" i="0" u="none" strike="noStrike" kern="1200" cap="none" spc="0" normalizeH="0" baseline="0" noProof="0" err="1">
                <a:ln>
                  <a:noFill/>
                </a:ln>
                <a:solidFill>
                  <a:srgbClr val="F4F2E0"/>
                </a:solidFill>
                <a:effectLst/>
                <a:uLnTx/>
                <a:uFillTx/>
                <a:latin typeface="+mn-lt"/>
                <a:ea typeface="+mn-ea"/>
                <a:cs typeface="+mn-cs"/>
              </a:rPr>
              <a:t>Tēnā</a:t>
            </a:r>
            <a:r>
              <a:rPr kumimoji="0" lang="en-US" sz="4000" b="1" i="0" u="none" strike="noStrike" kern="1200" cap="none" spc="0" normalizeH="0" baseline="0" noProof="0">
                <a:ln>
                  <a:noFill/>
                </a:ln>
                <a:solidFill>
                  <a:srgbClr val="F4F2E0"/>
                </a:solidFill>
                <a:effectLst/>
                <a:uLnTx/>
                <a:uFillTx/>
                <a:latin typeface="+mn-lt"/>
                <a:ea typeface="+mn-ea"/>
                <a:cs typeface="+mn-cs"/>
              </a:rPr>
              <a:t> </a:t>
            </a:r>
            <a:r>
              <a:rPr kumimoji="0" lang="en-US" sz="4000" b="1" i="0" u="none" strike="noStrike" kern="1200" cap="none" spc="0" normalizeH="0" baseline="0" noProof="0" err="1">
                <a:ln>
                  <a:noFill/>
                </a:ln>
                <a:solidFill>
                  <a:srgbClr val="F4F2E0"/>
                </a:solidFill>
                <a:effectLst/>
                <a:uLnTx/>
                <a:uFillTx/>
                <a:latin typeface="+mn-lt"/>
                <a:ea typeface="+mn-ea"/>
                <a:cs typeface="+mn-cs"/>
              </a:rPr>
              <a:t>rawa</a:t>
            </a:r>
            <a:r>
              <a:rPr kumimoji="0" lang="en-US" sz="4000" b="1" i="0" u="none" strike="noStrike" kern="1200" cap="none" spc="0" normalizeH="0" baseline="0" noProof="0">
                <a:ln>
                  <a:noFill/>
                </a:ln>
                <a:solidFill>
                  <a:srgbClr val="F4F2E0"/>
                </a:solidFill>
                <a:effectLst/>
                <a:uLnTx/>
                <a:uFillTx/>
                <a:latin typeface="+mn-lt"/>
                <a:ea typeface="+mn-ea"/>
                <a:cs typeface="+mn-cs"/>
              </a:rPr>
              <a:t> </a:t>
            </a:r>
            <a:r>
              <a:rPr kumimoji="0" lang="en-US" sz="4000" b="1" i="0" u="none" strike="noStrike" kern="1200" cap="none" spc="0" normalizeH="0" baseline="0" noProof="0" err="1">
                <a:ln>
                  <a:noFill/>
                </a:ln>
                <a:solidFill>
                  <a:srgbClr val="F4F2E0"/>
                </a:solidFill>
                <a:effectLst/>
                <a:uLnTx/>
                <a:uFillTx/>
                <a:latin typeface="+mn-lt"/>
                <a:ea typeface="+mn-ea"/>
                <a:cs typeface="+mn-cs"/>
              </a:rPr>
              <a:t>atu</a:t>
            </a:r>
            <a:r>
              <a:rPr kumimoji="0" lang="en-US" sz="4000" b="1" i="0" u="none" strike="noStrike" kern="1200" cap="none" spc="0" normalizeH="0" baseline="0" noProof="0">
                <a:ln>
                  <a:noFill/>
                </a:ln>
                <a:solidFill>
                  <a:srgbClr val="F4F2E0"/>
                </a:solidFill>
                <a:effectLst/>
                <a:uLnTx/>
                <a:uFillTx/>
                <a:latin typeface="+mn-lt"/>
                <a:ea typeface="+mn-ea"/>
                <a:cs typeface="+mn-cs"/>
              </a:rPr>
              <a:t> </a:t>
            </a:r>
            <a:r>
              <a:rPr kumimoji="0" lang="en-US" sz="4000" b="1" i="0" u="none" strike="noStrike" kern="1200" cap="none" spc="0" normalizeH="0" baseline="0" noProof="0" err="1">
                <a:ln>
                  <a:noFill/>
                </a:ln>
                <a:solidFill>
                  <a:srgbClr val="F4F2E0"/>
                </a:solidFill>
                <a:effectLst/>
                <a:uLnTx/>
                <a:uFillTx/>
                <a:latin typeface="+mn-lt"/>
                <a:ea typeface="+mn-ea"/>
                <a:cs typeface="+mn-cs"/>
              </a:rPr>
              <a:t>koe</a:t>
            </a:r>
            <a:r>
              <a:rPr kumimoji="0" lang="en-US" sz="4000" b="1" i="0" u="none" strike="noStrike" kern="1200" cap="none" spc="0" normalizeH="0" baseline="0" noProof="0">
                <a:ln>
                  <a:noFill/>
                </a:ln>
                <a:solidFill>
                  <a:srgbClr val="F4F2E0"/>
                </a:solidFill>
                <a:effectLst/>
                <a:uLnTx/>
                <a:uFillTx/>
                <a:latin typeface="+mn-lt"/>
                <a:ea typeface="+mn-ea"/>
                <a:cs typeface="+mn-cs"/>
              </a:rPr>
              <a:t> – thank you so much for your time.</a:t>
            </a:r>
          </a:p>
          <a:p>
            <a:pPr marL="0" marR="0" lvl="1"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4000" b="0" i="0" u="none" strike="noStrike" kern="1200" cap="none" spc="0" normalizeH="0" baseline="0" noProof="0">
                <a:ln>
                  <a:noFill/>
                </a:ln>
                <a:solidFill>
                  <a:srgbClr val="F4F2E0"/>
                </a:solidFill>
                <a:effectLst/>
                <a:uLnTx/>
                <a:uFillTx/>
                <a:latin typeface="+mn-lt"/>
                <a:ea typeface="+mn-ea"/>
                <a:cs typeface="+mn-cs"/>
              </a:rPr>
              <a:t>Your feedback will be a vital part of the process.</a:t>
            </a:r>
            <a:endParaRPr kumimoji="0" lang="en-NZ" sz="4000" b="0" i="0" u="none" strike="noStrike" kern="1200" cap="none" spc="0" normalizeH="0" baseline="0" noProof="0">
              <a:ln>
                <a:noFill/>
              </a:ln>
              <a:solidFill>
                <a:srgbClr val="F4F2E0"/>
              </a:solidFill>
              <a:effectLst/>
              <a:uLnTx/>
              <a:uFillTx/>
              <a:latin typeface="+mn-lt"/>
              <a:ea typeface="+mn-ea"/>
              <a:cs typeface="+mn-cs"/>
            </a:endParaRPr>
          </a:p>
        </p:txBody>
      </p:sp>
    </p:spTree>
    <p:extLst>
      <p:ext uri="{BB962C8B-B14F-4D97-AF65-F5344CB8AC3E}">
        <p14:creationId xmlns:p14="http://schemas.microsoft.com/office/powerpoint/2010/main" val="1421289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230DDA-5ED2-D36D-22F0-5C22060A2D6F}"/>
              </a:ext>
            </a:extLst>
          </p:cNvPr>
          <p:cNvSpPr>
            <a:spLocks noGrp="1"/>
          </p:cNvSpPr>
          <p:nvPr>
            <p:ph type="body" sz="quarter" idx="10"/>
          </p:nvPr>
        </p:nvSpPr>
        <p:spPr>
          <a:xfrm>
            <a:off x="1421564" y="2097404"/>
            <a:ext cx="9309549" cy="3778250"/>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Recognises</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disabled people’s right to be active members of their communities and cultures </a:t>
            </a:r>
            <a:b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b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in all aspects of life.  </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endParaRPr lang="en-NZ"/>
          </a:p>
        </p:txBody>
      </p:sp>
      <p:sp>
        <p:nvSpPr>
          <p:cNvPr id="3" name="Title 2">
            <a:extLst>
              <a:ext uri="{FF2B5EF4-FFF2-40B4-BE49-F238E27FC236}">
                <a16:creationId xmlns:a16="http://schemas.microsoft.com/office/drawing/2014/main" id="{0EB37816-B7D9-7781-06A6-6F795E5CF1D7}"/>
              </a:ext>
            </a:extLst>
          </p:cNvPr>
          <p:cNvSpPr>
            <a:spLocks noGrp="1"/>
          </p:cNvSpPr>
          <p:nvPr>
            <p:ph type="title"/>
          </p:nvPr>
        </p:nvSpPr>
        <p:spPr/>
        <p:txBody>
          <a:bodyPr/>
          <a:lstStyle/>
          <a:p>
            <a:r>
              <a:rPr lang="en-NZ"/>
              <a:t>5. Participation and inclusion</a:t>
            </a:r>
          </a:p>
        </p:txBody>
      </p:sp>
    </p:spTree>
    <p:extLst>
      <p:ext uri="{BB962C8B-B14F-4D97-AF65-F5344CB8AC3E}">
        <p14:creationId xmlns:p14="http://schemas.microsoft.com/office/powerpoint/2010/main" val="1255411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3883D0-2206-CCDC-EA6F-C39D3526C564}"/>
              </a:ext>
            </a:extLst>
          </p:cNvPr>
          <p:cNvSpPr>
            <a:spLocks noGrp="1"/>
          </p:cNvSpPr>
          <p:nvPr>
            <p:ph type="body" sz="quarter" idx="10"/>
          </p:nvPr>
        </p:nvSpPr>
        <p:spPr>
          <a:xfrm>
            <a:off x="1421564" y="1777259"/>
            <a:ext cx="9309549" cy="3778250"/>
          </a:xfrm>
        </p:spPr>
        <p:txBody>
          <a:bodyPr/>
          <a:lstStyle/>
          <a:p>
            <a:r>
              <a:rPr lang="en-US" b="0" err="1"/>
              <a:t>Emphasises</a:t>
            </a:r>
            <a:r>
              <a:rPr lang="en-US" b="0"/>
              <a:t> that everyone deserves to be treated with respect and acknowledges that societal attitudes can be a significant barrier for disabled people.</a:t>
            </a:r>
          </a:p>
          <a:p>
            <a:endParaRPr lang="en-NZ"/>
          </a:p>
        </p:txBody>
      </p:sp>
      <p:sp>
        <p:nvSpPr>
          <p:cNvPr id="3" name="Title 2">
            <a:extLst>
              <a:ext uri="{FF2B5EF4-FFF2-40B4-BE49-F238E27FC236}">
                <a16:creationId xmlns:a16="http://schemas.microsoft.com/office/drawing/2014/main" id="{94AADD94-3DC7-EBD5-0A23-7E3E324726E7}"/>
              </a:ext>
            </a:extLst>
          </p:cNvPr>
          <p:cNvSpPr>
            <a:spLocks noGrp="1"/>
          </p:cNvSpPr>
          <p:nvPr>
            <p:ph type="title"/>
          </p:nvPr>
        </p:nvSpPr>
        <p:spPr>
          <a:xfrm>
            <a:off x="1421565" y="355304"/>
            <a:ext cx="9309548" cy="609847"/>
          </a:xfrm>
        </p:spPr>
        <p:txBody>
          <a:bodyPr/>
          <a:lstStyle/>
          <a:p>
            <a:r>
              <a:rPr lang="en-NZ"/>
              <a:t>6. Respect and dignity </a:t>
            </a:r>
          </a:p>
        </p:txBody>
      </p:sp>
    </p:spTree>
    <p:extLst>
      <p:ext uri="{BB962C8B-B14F-4D97-AF65-F5344CB8AC3E}">
        <p14:creationId xmlns:p14="http://schemas.microsoft.com/office/powerpoint/2010/main" val="2667841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FED221-9718-6A58-7EC9-BE64D4B18509}"/>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Establishes the relationship between Māori and the Crown,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recognising</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the unique position of Māori as tāngata whenua, and ensuring partnership, participation and protection for tāngata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whaikaha</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Māori.  </a:t>
            </a:r>
            <a:endParaRPr kumimoji="0" lang="en-NZ"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5029F1C6-ADEC-664A-8D97-FEBBEE118DB7}"/>
              </a:ext>
            </a:extLst>
          </p:cNvPr>
          <p:cNvSpPr>
            <a:spLocks noGrp="1"/>
          </p:cNvSpPr>
          <p:nvPr>
            <p:ph type="title"/>
          </p:nvPr>
        </p:nvSpPr>
        <p:spPr>
          <a:xfrm>
            <a:off x="1421565" y="161012"/>
            <a:ext cx="9309548" cy="1722331"/>
          </a:xfrm>
        </p:spPr>
        <p:txBody>
          <a:bodyPr/>
          <a:lstStyle/>
          <a:p>
            <a:r>
              <a:rPr lang="en-US"/>
              <a:t>7. The Treaty of Waitangi | </a:t>
            </a:r>
            <a:r>
              <a:rPr lang="en-US" err="1"/>
              <a:t>Te</a:t>
            </a:r>
            <a:r>
              <a:rPr lang="en-US"/>
              <a:t> </a:t>
            </a:r>
            <a:r>
              <a:rPr lang="en-US" err="1"/>
              <a:t>Tiriti</a:t>
            </a:r>
            <a:r>
              <a:rPr lang="en-US"/>
              <a:t> o Waitangi </a:t>
            </a:r>
            <a:br>
              <a:rPr lang="en-US"/>
            </a:br>
            <a:endParaRPr lang="en-NZ"/>
          </a:p>
        </p:txBody>
      </p:sp>
    </p:spTree>
    <p:extLst>
      <p:ext uri="{BB962C8B-B14F-4D97-AF65-F5344CB8AC3E}">
        <p14:creationId xmlns:p14="http://schemas.microsoft.com/office/powerpoint/2010/main" val="1252914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EA0583-AAB6-CBDB-0E4E-B10372631446}"/>
              </a:ext>
            </a:extLst>
          </p:cNvPr>
          <p:cNvSpPr>
            <a:spLocks noGrp="1"/>
          </p:cNvSpPr>
          <p:nvPr>
            <p:ph type="body" sz="quarter" idx="10"/>
          </p:nvPr>
        </p:nvSpPr>
        <p:spPr>
          <a:xfrm>
            <a:off x="1421565" y="1567052"/>
            <a:ext cx="9309548" cy="5148986"/>
          </a:xfrm>
        </p:spPr>
        <p:txBody>
          <a:bodyPr>
            <a:normAutofit fontScale="47500" lnSpcReduction="20000"/>
          </a:bodyPr>
          <a:lstStyle/>
          <a:p>
            <a:r>
              <a:rPr lang="en-US" sz="5700"/>
              <a:t>How important are each of the principles?</a:t>
            </a: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5700" b="0" i="0" u="none" strike="noStrike" kern="1200" cap="none" spc="0" normalizeH="0" baseline="0" noProof="0">
                <a:ln>
                  <a:noFill/>
                </a:ln>
                <a:solidFill>
                  <a:prstClr val="black"/>
                </a:solidFill>
                <a:effectLst/>
                <a:uLnTx/>
                <a:uFillTx/>
                <a:latin typeface="Verdana"/>
                <a:ea typeface="Verdana"/>
                <a:cs typeface="+mn-cs"/>
              </a:rPr>
              <a:t>Accessibility</a:t>
            </a: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5700" b="0" i="0" u="none" strike="noStrike" kern="1200" cap="none" spc="0" normalizeH="0" baseline="0" noProof="0">
                <a:ln>
                  <a:noFill/>
                </a:ln>
                <a:solidFill>
                  <a:prstClr val="black"/>
                </a:solidFill>
                <a:effectLst/>
                <a:uLnTx/>
                <a:uFillTx/>
                <a:latin typeface="Verdana"/>
                <a:ea typeface="Verdana"/>
                <a:cs typeface="+mn-cs"/>
              </a:rPr>
              <a:t>Choice and control</a:t>
            </a: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5700" b="0" i="0" u="none" strike="noStrike" kern="1200" cap="none" spc="0" normalizeH="0" baseline="0" noProof="0">
                <a:ln>
                  <a:noFill/>
                </a:ln>
                <a:solidFill>
                  <a:prstClr val="black"/>
                </a:solidFill>
                <a:effectLst/>
                <a:uLnTx/>
                <a:uFillTx/>
                <a:latin typeface="Verdana"/>
                <a:ea typeface="Verdana"/>
                <a:cs typeface="Calibri" panose="020F0502020204030204"/>
              </a:rPr>
              <a:t>Equity, cultural inclusion, and intersectionality</a:t>
            </a: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5700" b="0" i="0" u="none" strike="noStrike" kern="1200" cap="none" spc="0" normalizeH="0" baseline="0" noProof="0">
                <a:ln>
                  <a:noFill/>
                </a:ln>
                <a:solidFill>
                  <a:prstClr val="black"/>
                </a:solidFill>
                <a:effectLst/>
                <a:uLnTx/>
                <a:uFillTx/>
                <a:latin typeface="Verdana"/>
                <a:ea typeface="Verdana"/>
                <a:cs typeface="Calibri" panose="020F0502020204030204"/>
              </a:rPr>
              <a:t>Human rights</a:t>
            </a: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5700" b="0" i="0" u="none" strike="noStrike" kern="1200" cap="none" spc="0" normalizeH="0" baseline="0" noProof="0">
                <a:ln>
                  <a:noFill/>
                </a:ln>
                <a:solidFill>
                  <a:prstClr val="black"/>
                </a:solidFill>
                <a:effectLst/>
                <a:uLnTx/>
                <a:uFillTx/>
                <a:latin typeface="Verdana"/>
                <a:ea typeface="Verdana"/>
                <a:cs typeface="Calibri" panose="020F0502020204030204"/>
              </a:rPr>
              <a:t>Participation and inclusion</a:t>
            </a: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5700" b="0" i="0" u="none" strike="noStrike" kern="1200" cap="none" spc="0" normalizeH="0" baseline="0" noProof="0">
                <a:ln>
                  <a:noFill/>
                </a:ln>
                <a:solidFill>
                  <a:prstClr val="black"/>
                </a:solidFill>
                <a:effectLst/>
                <a:uLnTx/>
                <a:uFillTx/>
                <a:latin typeface="Verdana"/>
                <a:ea typeface="Verdana"/>
                <a:cs typeface="Calibri" panose="020F0502020204030204"/>
              </a:rPr>
              <a:t>Respect and dignity</a:t>
            </a:r>
          </a:p>
          <a:p>
            <a:pPr marL="514350" marR="0" lvl="0" indent="-514350" algn="l" defTabSz="914400" rtl="0" eaLnBrk="1" fontAlgn="auto" latinLnBrk="0" hangingPunct="1">
              <a:lnSpc>
                <a:spcPct val="120000"/>
              </a:lnSpc>
              <a:spcBef>
                <a:spcPts val="0"/>
              </a:spcBef>
              <a:spcAft>
                <a:spcPts val="1800"/>
              </a:spcAft>
              <a:buClrTx/>
              <a:buSzTx/>
              <a:buFontTx/>
              <a:buAutoNum type="arabicParenR"/>
              <a:tabLst/>
              <a:defRPr/>
            </a:pPr>
            <a:r>
              <a:rPr kumimoji="0" lang="en-US" sz="5700" b="0" i="0" u="none" strike="noStrike" kern="1200" cap="none" spc="0" normalizeH="0" baseline="0" noProof="0">
                <a:ln>
                  <a:noFill/>
                </a:ln>
                <a:solidFill>
                  <a:prstClr val="black"/>
                </a:solidFill>
                <a:effectLst/>
                <a:uLnTx/>
                <a:uFillTx/>
                <a:latin typeface="Verdana"/>
                <a:ea typeface="Verdana"/>
                <a:cs typeface="Calibri" panose="020F0502020204030204"/>
              </a:rPr>
              <a:t>The Treaty of Waitangi | </a:t>
            </a:r>
            <a:r>
              <a:rPr kumimoji="0" lang="en-US" sz="5700" b="0" i="0" u="none" strike="noStrike" kern="1200" cap="none" spc="0" normalizeH="0" baseline="0" noProof="0" err="1">
                <a:ln>
                  <a:noFill/>
                </a:ln>
                <a:solidFill>
                  <a:prstClr val="black"/>
                </a:solidFill>
                <a:effectLst/>
                <a:uLnTx/>
                <a:uFillTx/>
                <a:latin typeface="Verdana"/>
                <a:ea typeface="Verdana"/>
                <a:cs typeface="Calibri" panose="020F0502020204030204"/>
              </a:rPr>
              <a:t>Te</a:t>
            </a:r>
            <a:r>
              <a:rPr kumimoji="0" lang="en-US" sz="5700" b="0" i="0" u="none" strike="noStrike" kern="1200" cap="none" spc="0" normalizeH="0" baseline="0" noProof="0">
                <a:ln>
                  <a:noFill/>
                </a:ln>
                <a:solidFill>
                  <a:prstClr val="black"/>
                </a:solidFill>
                <a:effectLst/>
                <a:uLnTx/>
                <a:uFillTx/>
                <a:latin typeface="Verdana"/>
                <a:ea typeface="Verdana"/>
                <a:cs typeface="Calibri" panose="020F0502020204030204"/>
              </a:rPr>
              <a:t> </a:t>
            </a:r>
            <a:r>
              <a:rPr kumimoji="0" lang="en-US" sz="5700" b="0" i="0" u="none" strike="noStrike" kern="1200" cap="none" spc="0" normalizeH="0" baseline="0" noProof="0" err="1">
                <a:ln>
                  <a:noFill/>
                </a:ln>
                <a:solidFill>
                  <a:prstClr val="black"/>
                </a:solidFill>
                <a:effectLst/>
                <a:uLnTx/>
                <a:uFillTx/>
                <a:latin typeface="Verdana"/>
                <a:ea typeface="Verdana"/>
                <a:cs typeface="Calibri" panose="020F0502020204030204"/>
              </a:rPr>
              <a:t>Tiriti</a:t>
            </a:r>
            <a:r>
              <a:rPr kumimoji="0" lang="en-US" sz="5700" b="0" i="0" u="none" strike="noStrike" kern="1200" cap="none" spc="0" normalizeH="0" baseline="0" noProof="0">
                <a:ln>
                  <a:noFill/>
                </a:ln>
                <a:solidFill>
                  <a:prstClr val="black"/>
                </a:solidFill>
                <a:effectLst/>
                <a:uLnTx/>
                <a:uFillTx/>
                <a:latin typeface="Verdana"/>
                <a:ea typeface="Verdana"/>
                <a:cs typeface="Calibri" panose="020F0502020204030204"/>
              </a:rPr>
              <a:t> o Waitangi</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5700" b="0" i="0" u="none" strike="noStrike" kern="1200" cap="none" spc="0" normalizeH="0" baseline="0" noProof="0">
                <a:ln>
                  <a:noFill/>
                </a:ln>
                <a:solidFill>
                  <a:prstClr val="black"/>
                </a:solidFill>
                <a:effectLst/>
                <a:uLnTx/>
                <a:uFillTx/>
                <a:latin typeface="Verdana"/>
                <a:ea typeface="Verdana"/>
                <a:cs typeface="Calibri" panose="020F0502020204030204"/>
              </a:rPr>
              <a:t>Is there anything you would add / remove? Any other comments or suggestions?</a:t>
            </a:r>
          </a:p>
          <a:p>
            <a:endParaRPr lang="en-NZ"/>
          </a:p>
        </p:txBody>
      </p:sp>
      <p:sp>
        <p:nvSpPr>
          <p:cNvPr id="3" name="Title 2">
            <a:extLst>
              <a:ext uri="{FF2B5EF4-FFF2-40B4-BE49-F238E27FC236}">
                <a16:creationId xmlns:a16="http://schemas.microsoft.com/office/drawing/2014/main" id="{A4683705-71B3-C749-9046-545A82ECE9E0}"/>
              </a:ext>
            </a:extLst>
          </p:cNvPr>
          <p:cNvSpPr>
            <a:spLocks noGrp="1"/>
          </p:cNvSpPr>
          <p:nvPr>
            <p:ph type="title"/>
          </p:nvPr>
        </p:nvSpPr>
        <p:spPr>
          <a:xfrm>
            <a:off x="1421564" y="141962"/>
            <a:ext cx="9309548" cy="1722331"/>
          </a:xfrm>
        </p:spPr>
        <p:txBody>
          <a:bodyPr/>
          <a:lstStyle/>
          <a:p>
            <a:r>
              <a:rPr lang="en-US"/>
              <a:t>Our 7 proposed principles - your thoughts</a:t>
            </a:r>
            <a:br>
              <a:rPr lang="en-US"/>
            </a:br>
            <a:endParaRPr lang="en-NZ"/>
          </a:p>
        </p:txBody>
      </p:sp>
    </p:spTree>
    <p:extLst>
      <p:ext uri="{BB962C8B-B14F-4D97-AF65-F5344CB8AC3E}">
        <p14:creationId xmlns:p14="http://schemas.microsoft.com/office/powerpoint/2010/main" val="741869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D463A8-7F7D-4FDE-1FBA-A1A2F51FA252}"/>
              </a:ext>
            </a:extLst>
          </p:cNvPr>
          <p:cNvSpPr>
            <a:spLocks noGrp="1"/>
          </p:cNvSpPr>
          <p:nvPr>
            <p:ph type="body" sz="quarter" idx="10"/>
          </p:nvPr>
        </p:nvSpPr>
        <p:spPr>
          <a:xfrm>
            <a:off x="1441225" y="2042540"/>
            <a:ext cx="9309549" cy="3778250"/>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black"/>
                </a:solidFill>
                <a:effectLst/>
                <a:uLnTx/>
                <a:uFillTx/>
                <a:latin typeface="Verdana"/>
                <a:ea typeface="Verdana"/>
                <a:cs typeface="+mn-cs"/>
              </a:rPr>
              <a:t>There are three key </a:t>
            </a:r>
            <a:r>
              <a:rPr kumimoji="0" lang="en-NZ" sz="2800" b="1" i="0" u="none" strike="noStrike" kern="1200" cap="none" spc="0" normalizeH="0" baseline="0" noProof="0" dirty="0">
                <a:ln>
                  <a:noFill/>
                </a:ln>
                <a:solidFill>
                  <a:prstClr val="black"/>
                </a:solidFill>
                <a:effectLst/>
                <a:uLnTx/>
                <a:uFillTx/>
                <a:latin typeface="Verdana"/>
                <a:ea typeface="Verdana"/>
                <a:cs typeface="+mn-cs"/>
              </a:rPr>
              <a:t>cross-cutting themes</a:t>
            </a:r>
            <a:r>
              <a:rPr kumimoji="0" lang="en-NZ" sz="2800" b="0" i="0" u="none" strike="noStrike" kern="1200" cap="none" spc="0" normalizeH="0" baseline="0" noProof="0" dirty="0">
                <a:ln>
                  <a:noFill/>
                </a:ln>
                <a:solidFill>
                  <a:prstClr val="black"/>
                </a:solidFill>
                <a:effectLst/>
                <a:uLnTx/>
                <a:uFillTx/>
                <a:latin typeface="Verdana"/>
                <a:ea typeface="Verdana"/>
                <a:cs typeface="+mn-cs"/>
              </a:rPr>
              <a:t> that emerge from the 5 priority outcome areas.</a:t>
            </a:r>
            <a:endParaRPr kumimoji="0" lang="en-US" sz="2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endParaRPr lang="en-NZ" dirty="0"/>
          </a:p>
        </p:txBody>
      </p:sp>
      <p:sp>
        <p:nvSpPr>
          <p:cNvPr id="3" name="Title 2">
            <a:extLst>
              <a:ext uri="{FF2B5EF4-FFF2-40B4-BE49-F238E27FC236}">
                <a16:creationId xmlns:a16="http://schemas.microsoft.com/office/drawing/2014/main" id="{4747C9D9-4A6B-7EB4-0C1C-2E9590BB3849}"/>
              </a:ext>
            </a:extLst>
          </p:cNvPr>
          <p:cNvSpPr>
            <a:spLocks noGrp="1"/>
          </p:cNvSpPr>
          <p:nvPr>
            <p:ph type="title"/>
          </p:nvPr>
        </p:nvSpPr>
        <p:spPr>
          <a:xfrm>
            <a:off x="1421565" y="358895"/>
            <a:ext cx="9309548" cy="602665"/>
          </a:xfrm>
        </p:spPr>
        <p:txBody>
          <a:bodyPr/>
          <a:lstStyle/>
          <a:p>
            <a:r>
              <a:rPr lang="en-NZ"/>
              <a:t>Cross-cutting themes</a:t>
            </a:r>
          </a:p>
        </p:txBody>
      </p:sp>
    </p:spTree>
    <p:extLst>
      <p:ext uri="{BB962C8B-B14F-4D97-AF65-F5344CB8AC3E}">
        <p14:creationId xmlns:p14="http://schemas.microsoft.com/office/powerpoint/2010/main" val="3282101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7ADFA-59F6-799E-FE55-481225A5A014}"/>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Accessibility is a critical issue across all priority outcome areas. Barriers to physical access, communication, and information prevent disabled people from fully participating in society. Ensuring inclusive, accessible services - both mainstream and disability-specific - is essential to achieving </a:t>
            </a:r>
            <a:endParaRPr kumimoji="0" lang="en-US" sz="2800" b="0" i="0" u="none" strike="noStrike" kern="1200" cap="none" spc="0" normalizeH="0" baseline="0" noProof="0">
              <a:ln>
                <a:noFill/>
              </a:ln>
              <a:solidFill>
                <a:prstClr val="black"/>
              </a:solidFill>
              <a:effectLst/>
              <a:uLnTx/>
              <a:uFillTx/>
              <a:latin typeface="Verdana"/>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equitable outcomes.</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endParaRPr lang="en-NZ"/>
          </a:p>
        </p:txBody>
      </p:sp>
      <p:sp>
        <p:nvSpPr>
          <p:cNvPr id="3" name="Title 2">
            <a:extLst>
              <a:ext uri="{FF2B5EF4-FFF2-40B4-BE49-F238E27FC236}">
                <a16:creationId xmlns:a16="http://schemas.microsoft.com/office/drawing/2014/main" id="{1D36E34A-B744-CC27-23DD-5B737EC7F304}"/>
              </a:ext>
            </a:extLst>
          </p:cNvPr>
          <p:cNvSpPr>
            <a:spLocks noGrp="1"/>
          </p:cNvSpPr>
          <p:nvPr>
            <p:ph type="title"/>
          </p:nvPr>
        </p:nvSpPr>
        <p:spPr>
          <a:xfrm>
            <a:off x="1421565" y="358895"/>
            <a:ext cx="9309548" cy="602665"/>
          </a:xfrm>
        </p:spPr>
        <p:txBody>
          <a:bodyPr/>
          <a:lstStyle/>
          <a:p>
            <a:r>
              <a:rPr lang="en-NZ"/>
              <a:t>Cross-cutting theme 1: Accessibility</a:t>
            </a:r>
          </a:p>
        </p:txBody>
      </p:sp>
    </p:spTree>
    <p:extLst>
      <p:ext uri="{BB962C8B-B14F-4D97-AF65-F5344CB8AC3E}">
        <p14:creationId xmlns:p14="http://schemas.microsoft.com/office/powerpoint/2010/main" val="2689931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35516-6A52-8DD4-CDDB-047049D93E7A}"/>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a:ln>
                  <a:noFill/>
                </a:ln>
                <a:solidFill>
                  <a:prstClr val="black"/>
                </a:solidFill>
                <a:effectLst/>
                <a:uLnTx/>
                <a:uFillTx/>
                <a:latin typeface="Verdana"/>
                <a:ea typeface="Verdana"/>
                <a:cs typeface="Calibri"/>
              </a:rPr>
              <a:t>Improved data is essential to understanding and addressing the needs of disabled people. While survey data has advanced, gaps remain. These gaps limit tailored solutions. Data shows clear outcome inequities, especially for tāngata </a:t>
            </a:r>
            <a:r>
              <a:rPr kumimoji="0" lang="en-NZ" sz="2800" b="0" i="0" u="none" strike="noStrike" kern="1200" cap="none" spc="0" normalizeH="0" baseline="0" noProof="0" err="1">
                <a:ln>
                  <a:noFill/>
                </a:ln>
                <a:solidFill>
                  <a:prstClr val="black"/>
                </a:solidFill>
                <a:effectLst/>
                <a:uLnTx/>
                <a:uFillTx/>
                <a:latin typeface="Verdana"/>
                <a:ea typeface="Verdana"/>
                <a:cs typeface="Calibri"/>
              </a:rPr>
              <a:t>whaikaha</a:t>
            </a:r>
            <a:r>
              <a:rPr kumimoji="0" lang="en-NZ" sz="2800" b="0" i="0" u="none" strike="noStrike" kern="1200" cap="none" spc="0" normalizeH="0" baseline="0" noProof="0">
                <a:ln>
                  <a:noFill/>
                </a:ln>
                <a:solidFill>
                  <a:prstClr val="black"/>
                </a:solidFill>
                <a:effectLst/>
                <a:uLnTx/>
                <a:uFillTx/>
                <a:latin typeface="Verdana"/>
                <a:ea typeface="Verdana"/>
                <a:cs typeface="Calibri"/>
              </a:rPr>
              <a:t> Māori, Pacific disabled people, and those with intellectual disabilities.</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 name="Title 2">
            <a:extLst>
              <a:ext uri="{FF2B5EF4-FFF2-40B4-BE49-F238E27FC236}">
                <a16:creationId xmlns:a16="http://schemas.microsoft.com/office/drawing/2014/main" id="{7259E2C1-B8AE-44FC-8FDB-EA9957E0E809}"/>
              </a:ext>
            </a:extLst>
          </p:cNvPr>
          <p:cNvSpPr>
            <a:spLocks noGrp="1"/>
          </p:cNvSpPr>
          <p:nvPr>
            <p:ph type="title"/>
          </p:nvPr>
        </p:nvSpPr>
        <p:spPr>
          <a:xfrm>
            <a:off x="1421565" y="358895"/>
            <a:ext cx="9309548" cy="602665"/>
          </a:xfrm>
        </p:spPr>
        <p:txBody>
          <a:bodyPr/>
          <a:lstStyle/>
          <a:p>
            <a:r>
              <a:rPr lang="en-NZ"/>
              <a:t>Cross-cutting theme 2: Data</a:t>
            </a:r>
          </a:p>
        </p:txBody>
      </p:sp>
    </p:spTree>
    <p:extLst>
      <p:ext uri="{BB962C8B-B14F-4D97-AF65-F5344CB8AC3E}">
        <p14:creationId xmlns:p14="http://schemas.microsoft.com/office/powerpoint/2010/main" val="3174930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839A9-6901-8C0B-4777-19970DE503EB}"/>
              </a:ext>
            </a:extLst>
          </p:cNvPr>
          <p:cNvSpPr>
            <a:spLocks noGrp="1"/>
          </p:cNvSpPr>
          <p:nvPr>
            <p:ph type="body" sz="quarter" idx="10"/>
          </p:nvPr>
        </p:nvSpPr>
        <p:spPr>
          <a:xfrm>
            <a:off x="1421564" y="1567051"/>
            <a:ext cx="9455986" cy="4932053"/>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a:ln>
                  <a:noFill/>
                </a:ln>
                <a:solidFill>
                  <a:prstClr val="black"/>
                </a:solidFill>
                <a:effectLst/>
                <a:uLnTx/>
                <a:uFillTx/>
                <a:latin typeface="Verdana"/>
                <a:ea typeface="Verdana"/>
                <a:cs typeface="Calibri"/>
              </a:rPr>
              <a:t>Working groups highlighted the need for government sector workforces to deepen their understanding of disability and uphold the rights of disabled people to equitable service access. </a:t>
            </a:r>
            <a:endParaRPr kumimoji="0" lang="en-US"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2800" b="0" i="0" u="none" strike="noStrike" kern="1200" cap="none" spc="0" normalizeH="0" baseline="0" noProof="0">
              <a:ln>
                <a:noFill/>
              </a:ln>
              <a:solidFill>
                <a:prstClr val="black"/>
              </a:solidFill>
              <a:effectLst/>
              <a:uLnTx/>
              <a:uFillTx/>
              <a:latin typeface="Verdana"/>
              <a:ea typeface="Verdan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a:ln>
                  <a:noFill/>
                </a:ln>
                <a:solidFill>
                  <a:prstClr val="black"/>
                </a:solidFill>
                <a:effectLst/>
                <a:uLnTx/>
                <a:uFillTx/>
                <a:latin typeface="Verdana"/>
                <a:ea typeface="Verdana"/>
                <a:cs typeface="Calibri"/>
              </a:rPr>
              <a:t>Reducing bias and assumptions, alongside increasing disabled representation in these workforces, will support leadership, visibility, and more inclusive, effective public services.</a:t>
            </a:r>
            <a:endParaRPr kumimoji="0" lang="en-US" sz="2800" b="0" i="0" u="none" strike="noStrike" kern="1200" cap="none" spc="0" normalizeH="0" baseline="0" noProof="0">
              <a:ln>
                <a:noFill/>
              </a:ln>
              <a:solidFill>
                <a:prstClr val="black"/>
              </a:solidFill>
              <a:effectLst/>
              <a:uLnTx/>
              <a:uFillTx/>
              <a:latin typeface="Calibri" panose="020F0502020204030204"/>
              <a:ea typeface="Calibri"/>
              <a:cs typeface="Calibri"/>
            </a:endParaRPr>
          </a:p>
          <a:p>
            <a:endParaRPr lang="en-NZ"/>
          </a:p>
        </p:txBody>
      </p:sp>
      <p:sp>
        <p:nvSpPr>
          <p:cNvPr id="3" name="Title 2">
            <a:extLst>
              <a:ext uri="{FF2B5EF4-FFF2-40B4-BE49-F238E27FC236}">
                <a16:creationId xmlns:a16="http://schemas.microsoft.com/office/drawing/2014/main" id="{80AA5928-9EF0-92C8-5B63-139367E8B44C}"/>
              </a:ext>
            </a:extLst>
          </p:cNvPr>
          <p:cNvSpPr>
            <a:spLocks noGrp="1"/>
          </p:cNvSpPr>
          <p:nvPr>
            <p:ph type="title"/>
          </p:nvPr>
        </p:nvSpPr>
        <p:spPr>
          <a:xfrm>
            <a:off x="1421565" y="358895"/>
            <a:ext cx="9309548" cy="602665"/>
          </a:xfrm>
        </p:spPr>
        <p:txBody>
          <a:bodyPr/>
          <a:lstStyle/>
          <a:p>
            <a:r>
              <a:rPr lang="en-NZ"/>
              <a:t>Cross-cutting theme 3: Workforce</a:t>
            </a:r>
          </a:p>
        </p:txBody>
      </p:sp>
    </p:spTree>
    <p:extLst>
      <p:ext uri="{BB962C8B-B14F-4D97-AF65-F5344CB8AC3E}">
        <p14:creationId xmlns:p14="http://schemas.microsoft.com/office/powerpoint/2010/main" val="582829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FD2BD5-FC24-6CD1-DA79-4325A3C0F89A}"/>
              </a:ext>
            </a:extLst>
          </p:cNvPr>
          <p:cNvSpPr>
            <a:spLocks noGrp="1"/>
          </p:cNvSpPr>
          <p:nvPr>
            <p:ph type="title"/>
          </p:nvPr>
        </p:nvSpPr>
        <p:spPr/>
        <p:txBody>
          <a:bodyPr/>
          <a:lstStyle/>
          <a:p>
            <a:r>
              <a:rPr lang="mi-NZ" err="1"/>
              <a:t>Welcome</a:t>
            </a:r>
            <a:endParaRPr lang="en-NZ"/>
          </a:p>
        </p:txBody>
      </p:sp>
      <p:sp>
        <p:nvSpPr>
          <p:cNvPr id="2" name="Text Placeholder 1">
            <a:extLst>
              <a:ext uri="{FF2B5EF4-FFF2-40B4-BE49-F238E27FC236}">
                <a16:creationId xmlns:a16="http://schemas.microsoft.com/office/drawing/2014/main" id="{745E0212-B22D-A25E-09D2-CD2751BD4D34}"/>
              </a:ext>
            </a:extLst>
          </p:cNvPr>
          <p:cNvSpPr>
            <a:spLocks noGrp="1"/>
          </p:cNvSpPr>
          <p:nvPr>
            <p:ph type="body" sz="quarter" idx="10"/>
          </p:nvPr>
        </p:nvSpPr>
        <p:spPr/>
        <p:txBody>
          <a:bodyPr/>
          <a:lstStyle/>
          <a:p>
            <a:pPr lvl="1"/>
            <a:r>
              <a:rPr lang="en-US"/>
              <a:t>Opening Karakia</a:t>
            </a:r>
          </a:p>
          <a:p>
            <a:pPr lvl="1"/>
            <a:endParaRPr lang="en-US"/>
          </a:p>
          <a:p>
            <a:pPr lvl="1"/>
            <a:r>
              <a:rPr lang="en-US" err="1"/>
              <a:t>Mihimihi</a:t>
            </a:r>
            <a:r>
              <a:rPr lang="en-US"/>
              <a:t>/Greetings and Welcome</a:t>
            </a:r>
          </a:p>
          <a:p>
            <a:pPr lvl="1"/>
            <a:endParaRPr lang="en-US"/>
          </a:p>
          <a:p>
            <a:pPr lvl="1"/>
            <a:r>
              <a:rPr lang="en-US"/>
              <a:t>Housekeeping and Meeting protocols</a:t>
            </a:r>
          </a:p>
        </p:txBody>
      </p:sp>
    </p:spTree>
    <p:extLst>
      <p:ext uri="{BB962C8B-B14F-4D97-AF65-F5344CB8AC3E}">
        <p14:creationId xmlns:p14="http://schemas.microsoft.com/office/powerpoint/2010/main" val="320697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72CB-85C2-1163-3CEA-D92B9727C00A}"/>
              </a:ext>
            </a:extLst>
          </p:cNvPr>
          <p:cNvSpPr>
            <a:spLocks noGrp="1"/>
          </p:cNvSpPr>
          <p:nvPr>
            <p:ph type="title"/>
          </p:nvPr>
        </p:nvSpPr>
        <p:spPr>
          <a:xfrm>
            <a:off x="2670169" y="2219653"/>
            <a:ext cx="8083091" cy="1793824"/>
          </a:xfrm>
        </p:spPr>
        <p:txBody>
          <a:bodyPr/>
          <a:lstStyle/>
          <a:p>
            <a:r>
              <a:rPr lang="en-NZ"/>
              <a:t>BREAK / WHAKATĀ</a:t>
            </a:r>
            <a:br>
              <a:rPr lang="en-NZ"/>
            </a:br>
            <a:r>
              <a:rPr lang="en-NZ"/>
              <a:t>11.00-11.20</a:t>
            </a:r>
          </a:p>
        </p:txBody>
      </p:sp>
    </p:spTree>
    <p:extLst>
      <p:ext uri="{BB962C8B-B14F-4D97-AF65-F5344CB8AC3E}">
        <p14:creationId xmlns:p14="http://schemas.microsoft.com/office/powerpoint/2010/main" val="222027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4596-AB23-C89F-EA65-54C15AB483DC}"/>
              </a:ext>
            </a:extLst>
          </p:cNvPr>
          <p:cNvSpPr>
            <a:spLocks noGrp="1"/>
          </p:cNvSpPr>
          <p:nvPr>
            <p:ph type="title"/>
          </p:nvPr>
        </p:nvSpPr>
        <p:spPr>
          <a:xfrm>
            <a:off x="2641594" y="1105228"/>
            <a:ext cx="8083091" cy="1793824"/>
          </a:xfrm>
        </p:spPr>
        <p:txBody>
          <a:bodyPr/>
          <a:lstStyle/>
          <a:p>
            <a:r>
              <a:rPr lang="mi-NZ"/>
              <a:t>Our 5 priority outcome areas:</a:t>
            </a:r>
            <a:endParaRPr lang="en-NZ"/>
          </a:p>
        </p:txBody>
      </p:sp>
      <p:pic>
        <p:nvPicPr>
          <p:cNvPr id="8" name="Picture 7" descr="A symbol of a book and an apple.">
            <a:extLst>
              <a:ext uri="{FF2B5EF4-FFF2-40B4-BE49-F238E27FC236}">
                <a16:creationId xmlns:a16="http://schemas.microsoft.com/office/drawing/2014/main" id="{32387E6D-854D-9247-7D28-66BD42D8D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409" y="3391296"/>
            <a:ext cx="997460" cy="997460"/>
          </a:xfrm>
          <a:prstGeom prst="rect">
            <a:avLst/>
          </a:prstGeom>
        </p:spPr>
      </p:pic>
      <p:sp>
        <p:nvSpPr>
          <p:cNvPr id="15" name="TextBox 14">
            <a:extLst>
              <a:ext uri="{FF2B5EF4-FFF2-40B4-BE49-F238E27FC236}">
                <a16:creationId xmlns:a16="http://schemas.microsoft.com/office/drawing/2014/main" id="{9DD658A9-1445-D513-5EDF-6B7C88679FAB}"/>
              </a:ext>
            </a:extLst>
          </p:cNvPr>
          <p:cNvSpPr txBox="1"/>
          <p:nvPr/>
        </p:nvSpPr>
        <p:spPr>
          <a:xfrm>
            <a:off x="3713083" y="3619456"/>
            <a:ext cx="2146526" cy="484748"/>
          </a:xfrm>
          <a:prstGeom prst="rect">
            <a:avLst/>
          </a:prstGeom>
          <a:noFill/>
        </p:spPr>
        <p:txBody>
          <a:bodyPr wrap="square" rtlCol="0">
            <a:spAutoFit/>
          </a:bodyPr>
          <a:lstStyle/>
          <a:p>
            <a:r>
              <a:rPr lang="mi-NZ" sz="2550" b="1">
                <a:solidFill>
                  <a:srgbClr val="F4F2E0"/>
                </a:solidFill>
              </a:rPr>
              <a:t>Education</a:t>
            </a:r>
            <a:endParaRPr lang="en-NZ" sz="2550" b="1">
              <a:solidFill>
                <a:srgbClr val="F4F2E0"/>
              </a:solidFill>
            </a:endParaRPr>
          </a:p>
        </p:txBody>
      </p:sp>
      <p:pic>
        <p:nvPicPr>
          <p:cNvPr id="10" name="Picture 9" descr="A symbol with two hands shaking.">
            <a:extLst>
              <a:ext uri="{FF2B5EF4-FFF2-40B4-BE49-F238E27FC236}">
                <a16:creationId xmlns:a16="http://schemas.microsoft.com/office/drawing/2014/main" id="{91F54E12-967C-9E43-A639-840914888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126" y="3391296"/>
            <a:ext cx="997460" cy="997460"/>
          </a:xfrm>
          <a:prstGeom prst="rect">
            <a:avLst/>
          </a:prstGeom>
        </p:spPr>
      </p:pic>
      <p:sp>
        <p:nvSpPr>
          <p:cNvPr id="17" name="TextBox 16">
            <a:extLst>
              <a:ext uri="{FF2B5EF4-FFF2-40B4-BE49-F238E27FC236}">
                <a16:creationId xmlns:a16="http://schemas.microsoft.com/office/drawing/2014/main" id="{46035FA2-2A07-09D3-A5BF-5ECD013422E5}"/>
              </a:ext>
            </a:extLst>
          </p:cNvPr>
          <p:cNvSpPr txBox="1"/>
          <p:nvPr/>
        </p:nvSpPr>
        <p:spPr>
          <a:xfrm>
            <a:off x="6815799" y="3619456"/>
            <a:ext cx="2596973" cy="484748"/>
          </a:xfrm>
          <a:prstGeom prst="rect">
            <a:avLst/>
          </a:prstGeom>
          <a:noFill/>
        </p:spPr>
        <p:txBody>
          <a:bodyPr wrap="square" rtlCol="0">
            <a:spAutoFit/>
          </a:bodyPr>
          <a:lstStyle/>
          <a:p>
            <a:r>
              <a:rPr lang="mi-NZ" sz="2550" b="1">
                <a:solidFill>
                  <a:srgbClr val="F4F2E0"/>
                </a:solidFill>
              </a:rPr>
              <a:t>Employment</a:t>
            </a:r>
            <a:endParaRPr lang="en-NZ" sz="2550" b="1">
              <a:solidFill>
                <a:srgbClr val="F4F2E0"/>
              </a:solidFill>
            </a:endParaRPr>
          </a:p>
        </p:txBody>
      </p:sp>
      <p:pic>
        <p:nvPicPr>
          <p:cNvPr id="12" name="Picture 11" descr="A symbol of a heart with a pulse.">
            <a:extLst>
              <a:ext uri="{FF2B5EF4-FFF2-40B4-BE49-F238E27FC236}">
                <a16:creationId xmlns:a16="http://schemas.microsoft.com/office/drawing/2014/main" id="{2B76C726-69CF-72E9-D6C2-14BB8590D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12773" y="3391296"/>
            <a:ext cx="997460" cy="997460"/>
          </a:xfrm>
          <a:prstGeom prst="rect">
            <a:avLst/>
          </a:prstGeom>
        </p:spPr>
      </p:pic>
      <p:sp>
        <p:nvSpPr>
          <p:cNvPr id="19" name="TextBox 18">
            <a:extLst>
              <a:ext uri="{FF2B5EF4-FFF2-40B4-BE49-F238E27FC236}">
                <a16:creationId xmlns:a16="http://schemas.microsoft.com/office/drawing/2014/main" id="{4989F20C-EC6D-7AED-2608-C038AE9A0EF6}"/>
              </a:ext>
            </a:extLst>
          </p:cNvPr>
          <p:cNvSpPr txBox="1"/>
          <p:nvPr/>
        </p:nvSpPr>
        <p:spPr>
          <a:xfrm>
            <a:off x="10441025" y="3619456"/>
            <a:ext cx="1582934" cy="484748"/>
          </a:xfrm>
          <a:prstGeom prst="rect">
            <a:avLst/>
          </a:prstGeom>
          <a:noFill/>
        </p:spPr>
        <p:txBody>
          <a:bodyPr wrap="square" rtlCol="0">
            <a:spAutoFit/>
          </a:bodyPr>
          <a:lstStyle/>
          <a:p>
            <a:r>
              <a:rPr lang="mi-NZ" sz="2550" b="1">
                <a:solidFill>
                  <a:srgbClr val="F4F2E0"/>
                </a:solidFill>
              </a:rPr>
              <a:t>Health</a:t>
            </a:r>
            <a:endParaRPr lang="en-NZ" sz="2550" b="1">
              <a:solidFill>
                <a:srgbClr val="F4F2E0"/>
              </a:solidFill>
            </a:endParaRPr>
          </a:p>
        </p:txBody>
      </p:sp>
      <p:pic>
        <p:nvPicPr>
          <p:cNvPr id="14" name="Picture 13" descr="A symbol of a house.">
            <a:extLst>
              <a:ext uri="{FF2B5EF4-FFF2-40B4-BE49-F238E27FC236}">
                <a16:creationId xmlns:a16="http://schemas.microsoft.com/office/drawing/2014/main" id="{B1D24A14-5188-550C-4FA2-51F1CF0F4D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1409" y="4724303"/>
            <a:ext cx="997460" cy="997460"/>
          </a:xfrm>
          <a:prstGeom prst="rect">
            <a:avLst/>
          </a:prstGeom>
        </p:spPr>
      </p:pic>
      <p:sp>
        <p:nvSpPr>
          <p:cNvPr id="16" name="TextBox 15">
            <a:extLst>
              <a:ext uri="{FF2B5EF4-FFF2-40B4-BE49-F238E27FC236}">
                <a16:creationId xmlns:a16="http://schemas.microsoft.com/office/drawing/2014/main" id="{A637D55E-65BA-9C9F-62E5-188781A65956}"/>
              </a:ext>
            </a:extLst>
          </p:cNvPr>
          <p:cNvSpPr txBox="1"/>
          <p:nvPr/>
        </p:nvSpPr>
        <p:spPr>
          <a:xfrm>
            <a:off x="3713083" y="4942099"/>
            <a:ext cx="2146526" cy="484748"/>
          </a:xfrm>
          <a:prstGeom prst="rect">
            <a:avLst/>
          </a:prstGeom>
          <a:noFill/>
        </p:spPr>
        <p:txBody>
          <a:bodyPr wrap="square" rtlCol="0">
            <a:spAutoFit/>
          </a:bodyPr>
          <a:lstStyle/>
          <a:p>
            <a:r>
              <a:rPr lang="mi-NZ" sz="2550" b="1">
                <a:solidFill>
                  <a:srgbClr val="F4F2E0"/>
                </a:solidFill>
              </a:rPr>
              <a:t>Housing</a:t>
            </a:r>
            <a:endParaRPr lang="en-NZ" sz="2550" b="1">
              <a:solidFill>
                <a:srgbClr val="F4F2E0"/>
              </a:solidFill>
            </a:endParaRPr>
          </a:p>
        </p:txBody>
      </p:sp>
      <p:pic>
        <p:nvPicPr>
          <p:cNvPr id="6" name="Picture 5" descr="A symbol of a balance scale.">
            <a:extLst>
              <a:ext uri="{FF2B5EF4-FFF2-40B4-BE49-F238E27FC236}">
                <a16:creationId xmlns:a16="http://schemas.microsoft.com/office/drawing/2014/main" id="{6B9D6758-90EF-BD69-918F-C240382EF7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4126" y="4724303"/>
            <a:ext cx="997460" cy="997460"/>
          </a:xfrm>
          <a:prstGeom prst="rect">
            <a:avLst/>
          </a:prstGeom>
        </p:spPr>
      </p:pic>
      <p:sp>
        <p:nvSpPr>
          <p:cNvPr id="18" name="TextBox 17">
            <a:extLst>
              <a:ext uri="{FF2B5EF4-FFF2-40B4-BE49-F238E27FC236}">
                <a16:creationId xmlns:a16="http://schemas.microsoft.com/office/drawing/2014/main" id="{362FA9EA-9A8A-A93C-2C46-E3C47C026225}"/>
              </a:ext>
            </a:extLst>
          </p:cNvPr>
          <p:cNvSpPr txBox="1"/>
          <p:nvPr/>
        </p:nvSpPr>
        <p:spPr>
          <a:xfrm>
            <a:off x="6815800" y="4942099"/>
            <a:ext cx="2146526" cy="484748"/>
          </a:xfrm>
          <a:prstGeom prst="rect">
            <a:avLst/>
          </a:prstGeom>
          <a:noFill/>
        </p:spPr>
        <p:txBody>
          <a:bodyPr wrap="square" rtlCol="0">
            <a:spAutoFit/>
          </a:bodyPr>
          <a:lstStyle/>
          <a:p>
            <a:r>
              <a:rPr lang="mi-NZ" sz="2550" b="1">
                <a:solidFill>
                  <a:srgbClr val="F4F2E0"/>
                </a:solidFill>
              </a:rPr>
              <a:t>Justice</a:t>
            </a:r>
            <a:endParaRPr lang="en-NZ" sz="2550" b="1">
              <a:solidFill>
                <a:srgbClr val="F4F2E0"/>
              </a:solidFill>
            </a:endParaRPr>
          </a:p>
        </p:txBody>
      </p:sp>
    </p:spTree>
    <p:extLst>
      <p:ext uri="{BB962C8B-B14F-4D97-AF65-F5344CB8AC3E}">
        <p14:creationId xmlns:p14="http://schemas.microsoft.com/office/powerpoint/2010/main" val="2112679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2D1186-BCB1-933B-5E30-D6B1756D9037}"/>
              </a:ext>
            </a:extLst>
          </p:cNvPr>
          <p:cNvSpPr>
            <a:spLocks noGrp="1"/>
          </p:cNvSpPr>
          <p:nvPr>
            <p:ph type="title" idx="4294967295"/>
          </p:nvPr>
        </p:nvSpPr>
        <p:spPr>
          <a:xfrm>
            <a:off x="2641600" y="2528888"/>
            <a:ext cx="5664200" cy="1703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95000"/>
              </a:lnSpc>
              <a:spcBef>
                <a:spcPts val="1000"/>
              </a:spcBef>
              <a:spcAft>
                <a:spcPts val="1000"/>
              </a:spcAft>
              <a:buClrTx/>
              <a:buSzTx/>
              <a:buFont typeface="Arial" panose="020B0604020202020204" pitchFamily="34" charset="0"/>
              <a:buNone/>
              <a:tabLst/>
              <a:defRPr/>
            </a:pPr>
            <a:r>
              <a:rPr kumimoji="0" lang="mi-NZ" sz="4550" b="0" i="0" u="none" strike="noStrike" kern="1200" cap="none" spc="0" normalizeH="0" baseline="0" noProof="0" err="1">
                <a:ln>
                  <a:noFill/>
                </a:ln>
                <a:solidFill>
                  <a:schemeClr val="accent1"/>
                </a:solidFill>
                <a:effectLst/>
                <a:uLnTx/>
                <a:uFillTx/>
                <a:latin typeface="+mn-lt"/>
                <a:ea typeface="+mn-ea"/>
                <a:cs typeface="+mn-cs"/>
              </a:rPr>
              <a:t>Let’s</a:t>
            </a:r>
            <a:r>
              <a:rPr kumimoji="0" lang="mi-NZ" sz="4550" b="0" i="0" u="none" strike="noStrike" kern="1200" cap="none" spc="0" normalizeH="0" baseline="0" noProof="0">
                <a:ln>
                  <a:noFill/>
                </a:ln>
                <a:solidFill>
                  <a:schemeClr val="accent1"/>
                </a:solidFill>
                <a:effectLst/>
                <a:uLnTx/>
                <a:uFillTx/>
                <a:latin typeface="+mn-lt"/>
                <a:ea typeface="+mn-ea"/>
                <a:cs typeface="+mn-cs"/>
              </a:rPr>
              <a:t> </a:t>
            </a:r>
            <a:r>
              <a:rPr kumimoji="0" lang="mi-NZ" sz="4550" b="0" i="0" u="none" strike="noStrike" kern="1200" cap="none" spc="0" normalizeH="0" baseline="0" noProof="0" err="1">
                <a:ln>
                  <a:noFill/>
                </a:ln>
                <a:solidFill>
                  <a:schemeClr val="accent1"/>
                </a:solidFill>
                <a:effectLst/>
                <a:uLnTx/>
                <a:uFillTx/>
                <a:latin typeface="+mn-lt"/>
                <a:ea typeface="+mn-ea"/>
                <a:cs typeface="+mn-cs"/>
              </a:rPr>
              <a:t>discuss</a:t>
            </a:r>
            <a:r>
              <a:rPr kumimoji="0" lang="mi-NZ" sz="4550" b="0" i="0" u="none" strike="noStrike" kern="1200" cap="none" spc="0" normalizeH="0" baseline="0" noProof="0">
                <a:ln>
                  <a:noFill/>
                </a:ln>
                <a:solidFill>
                  <a:schemeClr val="accent1"/>
                </a:solidFill>
                <a:effectLst/>
                <a:uLnTx/>
                <a:uFillTx/>
                <a:latin typeface="+mn-lt"/>
                <a:ea typeface="+mn-ea"/>
                <a:cs typeface="+mn-cs"/>
              </a:rPr>
              <a:t>...</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kumimoji="0" lang="mi-NZ" sz="5600" b="1" i="0" u="none" strike="noStrike" kern="1200" cap="none" spc="0" normalizeH="0" baseline="0" noProof="0">
                <a:ln>
                  <a:noFill/>
                </a:ln>
                <a:solidFill>
                  <a:schemeClr val="accent1"/>
                </a:solidFill>
                <a:effectLst/>
                <a:uLnTx/>
                <a:uFillTx/>
                <a:latin typeface="+mn-lt"/>
                <a:ea typeface="+mn-ea"/>
                <a:cs typeface="+mn-cs"/>
              </a:rPr>
              <a:t>Education</a:t>
            </a:r>
            <a:endParaRPr kumimoji="0" lang="en-NZ" sz="5600" b="1" i="0" u="none" strike="noStrike" kern="1200" cap="none" spc="0" normalizeH="0" baseline="0" noProof="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4057690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5DCBA2-FD0C-ACD7-12F4-D8645F79EE33}"/>
              </a:ext>
            </a:extLst>
          </p:cNvPr>
          <p:cNvSpPr>
            <a:spLocks noGrp="1"/>
          </p:cNvSpPr>
          <p:nvPr>
            <p:ph type="title"/>
          </p:nvPr>
        </p:nvSpPr>
        <p:spPr>
          <a:xfrm>
            <a:off x="1421565" y="405550"/>
            <a:ext cx="8777139" cy="563231"/>
          </a:xfrm>
        </p:spPr>
        <p:txBody>
          <a:bodyPr/>
          <a:lstStyle/>
          <a:p>
            <a:r>
              <a:rPr lang="en-US"/>
              <a:t>The goal for education is:</a:t>
            </a:r>
          </a:p>
        </p:txBody>
      </p:sp>
      <p:sp>
        <p:nvSpPr>
          <p:cNvPr id="7" name="Text Placeholder 6">
            <a:extLst>
              <a:ext uri="{FF2B5EF4-FFF2-40B4-BE49-F238E27FC236}">
                <a16:creationId xmlns:a16="http://schemas.microsoft.com/office/drawing/2014/main" id="{25166AA6-9872-7DBE-8406-B4E6C0738262}"/>
              </a:ext>
            </a:extLst>
          </p:cNvPr>
          <p:cNvSpPr>
            <a:spLocks noGrp="1"/>
          </p:cNvSpPr>
          <p:nvPr>
            <p:ph type="body" sz="quarter" idx="10"/>
          </p:nvPr>
        </p:nvSpPr>
        <p:spPr>
          <a:xfrm>
            <a:off x="1412875" y="1578073"/>
            <a:ext cx="8777288" cy="4351338"/>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Every learner is supported to attend, participate and progress in education. There is a high expectation that all learners – including disabled learners – will achieve their potential in the education setting of their choice.</a:t>
            </a:r>
          </a:p>
        </p:txBody>
      </p:sp>
    </p:spTree>
    <p:extLst>
      <p:ext uri="{BB962C8B-B14F-4D97-AF65-F5344CB8AC3E}">
        <p14:creationId xmlns:p14="http://schemas.microsoft.com/office/powerpoint/2010/main" val="1711459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5DCBA2-FD0C-ACD7-12F4-D8645F79EE33}"/>
              </a:ext>
            </a:extLst>
          </p:cNvPr>
          <p:cNvSpPr>
            <a:spLocks noGrp="1"/>
          </p:cNvSpPr>
          <p:nvPr>
            <p:ph type="title"/>
          </p:nvPr>
        </p:nvSpPr>
        <p:spPr>
          <a:xfrm>
            <a:off x="1421565" y="170101"/>
            <a:ext cx="8777139" cy="1034129"/>
          </a:xfrm>
        </p:spPr>
        <p:txBody>
          <a:bodyPr/>
          <a:lstStyle/>
          <a:p>
            <a:r>
              <a:rPr lang="en-US"/>
              <a:t>The goal for education – your thoughts</a:t>
            </a:r>
          </a:p>
        </p:txBody>
      </p:sp>
      <p:sp>
        <p:nvSpPr>
          <p:cNvPr id="7" name="Text Placeholder 6">
            <a:extLst>
              <a:ext uri="{FF2B5EF4-FFF2-40B4-BE49-F238E27FC236}">
                <a16:creationId xmlns:a16="http://schemas.microsoft.com/office/drawing/2014/main" id="{25166AA6-9872-7DBE-8406-B4E6C0738262}"/>
              </a:ext>
            </a:extLst>
          </p:cNvPr>
          <p:cNvSpPr>
            <a:spLocks noGrp="1"/>
          </p:cNvSpPr>
          <p:nvPr>
            <p:ph type="body" sz="quarter" idx="10"/>
          </p:nvPr>
        </p:nvSpPr>
        <p:spPr>
          <a:xfrm>
            <a:off x="1421416" y="2145001"/>
            <a:ext cx="8777288" cy="4351338"/>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How much do you agree with the goal for education?</a:t>
            </a:r>
            <a:endParaRPr kumimoji="0" lang="en-US" sz="2800" b="0" i="0" u="none" strike="noStrike" kern="1200" cap="none" spc="0" normalizeH="0" baseline="0" noProof="0">
              <a:ln>
                <a:noFill/>
              </a:ln>
              <a:solidFill>
                <a:prstClr val="black"/>
              </a:solidFill>
              <a:effectLst/>
              <a:uLnTx/>
              <a:uFillTx/>
              <a:latin typeface="Verdana"/>
              <a:ea typeface="Verdana"/>
              <a:cs typeface="+mn-cs"/>
            </a:endParaRPr>
          </a:p>
        </p:txBody>
      </p:sp>
    </p:spTree>
    <p:extLst>
      <p:ext uri="{BB962C8B-B14F-4D97-AF65-F5344CB8AC3E}">
        <p14:creationId xmlns:p14="http://schemas.microsoft.com/office/powerpoint/2010/main" val="2583995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5DCBA2-FD0C-ACD7-12F4-D8645F79EE33}"/>
              </a:ext>
            </a:extLst>
          </p:cNvPr>
          <p:cNvSpPr>
            <a:spLocks noGrp="1"/>
          </p:cNvSpPr>
          <p:nvPr>
            <p:ph type="title"/>
          </p:nvPr>
        </p:nvSpPr>
        <p:spPr>
          <a:xfrm>
            <a:off x="1421565" y="405550"/>
            <a:ext cx="8777139" cy="563231"/>
          </a:xfrm>
        </p:spPr>
        <p:txBody>
          <a:bodyPr/>
          <a:lstStyle/>
          <a:p>
            <a:r>
              <a:rPr lang="en-US"/>
              <a:t>Success in education means:</a:t>
            </a:r>
          </a:p>
        </p:txBody>
      </p:sp>
      <p:sp>
        <p:nvSpPr>
          <p:cNvPr id="7" name="Text Placeholder 6">
            <a:extLst>
              <a:ext uri="{FF2B5EF4-FFF2-40B4-BE49-F238E27FC236}">
                <a16:creationId xmlns:a16="http://schemas.microsoft.com/office/drawing/2014/main" id="{25166AA6-9872-7DBE-8406-B4E6C0738262}"/>
              </a:ext>
            </a:extLst>
          </p:cNvPr>
          <p:cNvSpPr>
            <a:spLocks noGrp="1"/>
          </p:cNvSpPr>
          <p:nvPr>
            <p:ph type="body" sz="quarter" idx="10"/>
          </p:nvPr>
        </p:nvSpPr>
        <p:spPr>
          <a:xfrm>
            <a:off x="1412875" y="1578073"/>
            <a:ext cx="8777288" cy="4351338"/>
          </a:xfrm>
        </p:spPr>
        <p:txBody>
          <a:bodyPr>
            <a:noAutofit/>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a)	Educators are well-prepared and supported to plan for diversity across teaching, learning and assessment to meet the needs of all learners, including disabled learners, and support them to succeed.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56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508C-3DCB-0FA2-A4E4-83B8495F3DB3}"/>
              </a:ext>
            </a:extLst>
          </p:cNvPr>
          <p:cNvSpPr>
            <a:spLocks noGrp="1"/>
          </p:cNvSpPr>
          <p:nvPr>
            <p:ph type="title"/>
          </p:nvPr>
        </p:nvSpPr>
        <p:spPr>
          <a:xfrm>
            <a:off x="1421565" y="405550"/>
            <a:ext cx="8777139" cy="563231"/>
          </a:xfrm>
        </p:spPr>
        <p:txBody>
          <a:bodyPr/>
          <a:lstStyle/>
          <a:p>
            <a:r>
              <a:rPr lang="en-NZ"/>
              <a:t>Success in education means:</a:t>
            </a:r>
          </a:p>
        </p:txBody>
      </p:sp>
      <p:sp>
        <p:nvSpPr>
          <p:cNvPr id="3" name="Text Placeholder 2">
            <a:extLst>
              <a:ext uri="{FF2B5EF4-FFF2-40B4-BE49-F238E27FC236}">
                <a16:creationId xmlns:a16="http://schemas.microsoft.com/office/drawing/2014/main" id="{B9A66B75-19A0-2434-9FD0-7180026C0D46}"/>
              </a:ext>
            </a:extLst>
          </p:cNvPr>
          <p:cNvSpPr>
            <a:spLocks noGrp="1"/>
          </p:cNvSpPr>
          <p:nvPr>
            <p:ph type="body" sz="quarter" idx="10"/>
          </p:nvPr>
        </p:nvSpPr>
        <p:spPr>
          <a:xfrm>
            <a:off x="1421416" y="1888969"/>
            <a:ext cx="8777288" cy="4351338"/>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b)	The education system has high expectations for all disabled learners and focuses on their diverse strengths and aspirations. </a:t>
            </a:r>
            <a:endParaRPr kumimoji="0" lang="en-US" sz="1800" b="0" i="0" u="none" strike="noStrike" kern="1200" cap="none" spc="0" normalizeH="0" baseline="0" noProof="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18470067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27494-20F4-4DC5-D347-CE712F9157A9}"/>
              </a:ext>
            </a:extLst>
          </p:cNvPr>
          <p:cNvSpPr>
            <a:spLocks noGrp="1"/>
          </p:cNvSpPr>
          <p:nvPr>
            <p:ph type="title"/>
          </p:nvPr>
        </p:nvSpPr>
        <p:spPr>
          <a:xfrm>
            <a:off x="1421565" y="405550"/>
            <a:ext cx="8777139" cy="563231"/>
          </a:xfrm>
        </p:spPr>
        <p:txBody>
          <a:bodyPr/>
          <a:lstStyle/>
          <a:p>
            <a:r>
              <a:rPr lang="en-NZ"/>
              <a:t>Success in education means:</a:t>
            </a:r>
          </a:p>
        </p:txBody>
      </p:sp>
      <p:sp>
        <p:nvSpPr>
          <p:cNvPr id="3" name="Text Placeholder 2">
            <a:extLst>
              <a:ext uri="{FF2B5EF4-FFF2-40B4-BE49-F238E27FC236}">
                <a16:creationId xmlns:a16="http://schemas.microsoft.com/office/drawing/2014/main" id="{1F8F3022-3F1B-CC99-9700-9BBB41E7DDBA}"/>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c)	Learning support is delivered in a timely and effective way, with a skilled and capable specialist and support staff workforce, so disabled learners are supported to engage with their education and experience success.</a:t>
            </a:r>
          </a:p>
        </p:txBody>
      </p:sp>
    </p:spTree>
    <p:extLst>
      <p:ext uri="{BB962C8B-B14F-4D97-AF65-F5344CB8AC3E}">
        <p14:creationId xmlns:p14="http://schemas.microsoft.com/office/powerpoint/2010/main" val="2430814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8251-4145-B704-785E-67F033E512E2}"/>
              </a:ext>
            </a:extLst>
          </p:cNvPr>
          <p:cNvSpPr>
            <a:spLocks noGrp="1"/>
          </p:cNvSpPr>
          <p:nvPr>
            <p:ph type="title"/>
          </p:nvPr>
        </p:nvSpPr>
        <p:spPr>
          <a:xfrm>
            <a:off x="1421565" y="405550"/>
            <a:ext cx="8777139" cy="563231"/>
          </a:xfrm>
        </p:spPr>
        <p:txBody>
          <a:bodyPr/>
          <a:lstStyle/>
          <a:p>
            <a:r>
              <a:rPr lang="en-NZ"/>
              <a:t>Success in education means:</a:t>
            </a:r>
          </a:p>
        </p:txBody>
      </p:sp>
      <p:sp>
        <p:nvSpPr>
          <p:cNvPr id="3" name="Text Placeholder 2">
            <a:extLst>
              <a:ext uri="{FF2B5EF4-FFF2-40B4-BE49-F238E27FC236}">
                <a16:creationId xmlns:a16="http://schemas.microsoft.com/office/drawing/2014/main" id="{AF2079AD-0736-6ABC-2ED4-677904513549}"/>
              </a:ext>
            </a:extLst>
          </p:cNvPr>
          <p:cNvSpPr>
            <a:spLocks noGrp="1"/>
          </p:cNvSpPr>
          <p:nvPr>
            <p:ph type="body" sz="quarter" idx="10"/>
          </p:nvPr>
        </p:nvSpPr>
        <p:spPr>
          <a:xfrm>
            <a:off x="1421416" y="1907257"/>
            <a:ext cx="8777288" cy="4351338"/>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d)	Early intervention services work to identify learning support needs early and can work with students in a timely and effective way.</a:t>
            </a:r>
          </a:p>
        </p:txBody>
      </p:sp>
    </p:spTree>
    <p:extLst>
      <p:ext uri="{BB962C8B-B14F-4D97-AF65-F5344CB8AC3E}">
        <p14:creationId xmlns:p14="http://schemas.microsoft.com/office/powerpoint/2010/main" val="3528996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DE18-E89A-F3D3-6BB5-1A4768076683}"/>
              </a:ext>
            </a:extLst>
          </p:cNvPr>
          <p:cNvSpPr>
            <a:spLocks noGrp="1"/>
          </p:cNvSpPr>
          <p:nvPr>
            <p:ph type="title"/>
          </p:nvPr>
        </p:nvSpPr>
        <p:spPr>
          <a:xfrm>
            <a:off x="1421565" y="405550"/>
            <a:ext cx="8777139" cy="563231"/>
          </a:xfrm>
        </p:spPr>
        <p:txBody>
          <a:bodyPr/>
          <a:lstStyle/>
          <a:p>
            <a:r>
              <a:rPr lang="en-NZ"/>
              <a:t>Success in education means:</a:t>
            </a:r>
          </a:p>
        </p:txBody>
      </p:sp>
      <p:sp>
        <p:nvSpPr>
          <p:cNvPr id="3" name="Text Placeholder 2">
            <a:extLst>
              <a:ext uri="{FF2B5EF4-FFF2-40B4-BE49-F238E27FC236}">
                <a16:creationId xmlns:a16="http://schemas.microsoft.com/office/drawing/2014/main" id="{923C87E9-05FD-9E78-ACC7-F3A68D5907E9}"/>
              </a:ext>
            </a:extLst>
          </p:cNvPr>
          <p:cNvSpPr>
            <a:spLocks noGrp="1"/>
          </p:cNvSpPr>
          <p:nvPr>
            <p:ph type="body" sz="quarter" idx="10"/>
          </p:nvPr>
        </p:nvSpPr>
        <p:spPr>
          <a:xfrm>
            <a:off x="1421416" y="1870681"/>
            <a:ext cx="8777288" cy="4351338"/>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e)	Kaupapa Māori education settings have access to curriculum, assessment and learning support interventions delivered by a culturally capable and trained workforce. </a:t>
            </a:r>
          </a:p>
        </p:txBody>
      </p:sp>
    </p:spTree>
    <p:extLst>
      <p:ext uri="{BB962C8B-B14F-4D97-AF65-F5344CB8AC3E}">
        <p14:creationId xmlns:p14="http://schemas.microsoft.com/office/powerpoint/2010/main" val="290409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E7FB8D-2D96-F25E-847A-73FBC37EC6A5}"/>
              </a:ext>
            </a:extLst>
          </p:cNvPr>
          <p:cNvSpPr>
            <a:spLocks noGrp="1"/>
          </p:cNvSpPr>
          <p:nvPr>
            <p:ph type="body" sz="quarter" idx="10"/>
          </p:nvPr>
        </p:nvSpPr>
        <p:spPr/>
        <p:txBody>
          <a:bodyPr/>
          <a:lstStyle/>
          <a:p>
            <a:pPr marL="0" marR="0" lvl="0" indent="0" algn="l" defTabSz="914400" rtl="0" eaLnBrk="1" fontAlgn="auto" latinLnBrk="0" hangingPunct="1">
              <a:lnSpc>
                <a:spcPts val="3400"/>
              </a:lnSpc>
              <a:spcBef>
                <a:spcPts val="0"/>
              </a:spcBef>
              <a:spcAft>
                <a:spcPts val="1200"/>
              </a:spcAft>
              <a:buClrTx/>
              <a:buSzTx/>
              <a:buFontTx/>
              <a:buNone/>
              <a:tabLst/>
              <a:defRPr/>
            </a:pPr>
            <a:r>
              <a:rPr kumimoji="0" lang="en-NZ"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Today we will </a:t>
            </a:r>
          </a:p>
          <a:p>
            <a:pPr marL="457200" marR="0" lvl="0" indent="-457200" algn="l" defTabSz="914400" rtl="0" eaLnBrk="1" fontAlgn="auto" latinLnBrk="0" hangingPunct="1">
              <a:lnSpc>
                <a:spcPts val="3400"/>
              </a:lnSpc>
              <a:spcBef>
                <a:spcPts val="0"/>
              </a:spcBef>
              <a:spcAft>
                <a:spcPts val="1200"/>
              </a:spcAft>
              <a:buClrTx/>
              <a:buSzTx/>
              <a:buFont typeface="Arial" panose="020B0604020202020204" pitchFamily="34" charset="0"/>
              <a:buChar char="•"/>
              <a:tabLst/>
              <a:defRPr/>
            </a:pPr>
            <a:r>
              <a:rPr kumimoji="0" lang="en-NZ"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Learn about the different parts of the NZDS</a:t>
            </a:r>
          </a:p>
          <a:p>
            <a:pPr marL="457200" marR="0" lvl="0" indent="-457200" algn="l" defTabSz="914400" rtl="0" eaLnBrk="1" fontAlgn="auto" latinLnBrk="0" hangingPunct="1">
              <a:lnSpc>
                <a:spcPts val="3400"/>
              </a:lnSpc>
              <a:spcBef>
                <a:spcPts val="0"/>
              </a:spcBef>
              <a:spcAft>
                <a:spcPts val="1200"/>
              </a:spcAft>
              <a:buClrTx/>
              <a:buSzTx/>
              <a:buFont typeface="Arial" panose="020B0604020202020204" pitchFamily="34" charset="0"/>
              <a:buChar char="•"/>
              <a:tabLst/>
              <a:defRPr/>
            </a:pPr>
            <a:r>
              <a:rPr kumimoji="0" lang="en-NZ"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Break out into smaller groups for open and honest discussion and collaboration</a:t>
            </a:r>
          </a:p>
          <a:p>
            <a:pPr marL="457200" marR="0" lvl="0" indent="-457200" algn="l" defTabSz="914400" rtl="0" eaLnBrk="1" fontAlgn="auto" latinLnBrk="0" hangingPunct="1">
              <a:lnSpc>
                <a:spcPts val="3400"/>
              </a:lnSpc>
              <a:spcBef>
                <a:spcPts val="0"/>
              </a:spcBef>
              <a:spcAft>
                <a:spcPts val="1200"/>
              </a:spcAft>
              <a:buClrTx/>
              <a:buSzTx/>
              <a:buFont typeface="Arial" panose="020B0604020202020204" pitchFamily="34" charset="0"/>
              <a:buChar char="•"/>
              <a:tabLst/>
              <a:defRPr/>
            </a:pPr>
            <a:r>
              <a:rPr kumimoji="0" lang="en-NZ"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Come back together to share reflections and insights </a:t>
            </a:r>
          </a:p>
          <a:p>
            <a:endParaRPr lang="en-NZ"/>
          </a:p>
        </p:txBody>
      </p:sp>
      <p:sp>
        <p:nvSpPr>
          <p:cNvPr id="3" name="Title 2">
            <a:extLst>
              <a:ext uri="{FF2B5EF4-FFF2-40B4-BE49-F238E27FC236}">
                <a16:creationId xmlns:a16="http://schemas.microsoft.com/office/drawing/2014/main" id="{BAD411B3-9DEB-5A45-66A8-B6966A2B8BAE}"/>
              </a:ext>
            </a:extLst>
          </p:cNvPr>
          <p:cNvSpPr>
            <a:spLocks noGrp="1"/>
          </p:cNvSpPr>
          <p:nvPr>
            <p:ph type="title"/>
          </p:nvPr>
        </p:nvSpPr>
        <p:spPr/>
        <p:txBody>
          <a:bodyPr/>
          <a:lstStyle/>
          <a:p>
            <a:r>
              <a:rPr lang="en-US"/>
              <a:t>Plan for today</a:t>
            </a:r>
            <a:endParaRPr lang="en-NZ"/>
          </a:p>
        </p:txBody>
      </p:sp>
    </p:spTree>
    <p:extLst>
      <p:ext uri="{BB962C8B-B14F-4D97-AF65-F5344CB8AC3E}">
        <p14:creationId xmlns:p14="http://schemas.microsoft.com/office/powerpoint/2010/main" val="3923829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DE18-E89A-F3D3-6BB5-1A4768076683}"/>
              </a:ext>
            </a:extLst>
          </p:cNvPr>
          <p:cNvSpPr>
            <a:spLocks noGrp="1"/>
          </p:cNvSpPr>
          <p:nvPr>
            <p:ph type="title"/>
          </p:nvPr>
        </p:nvSpPr>
        <p:spPr>
          <a:xfrm>
            <a:off x="1421565" y="405550"/>
            <a:ext cx="8777139" cy="563231"/>
          </a:xfrm>
        </p:spPr>
        <p:txBody>
          <a:bodyPr/>
          <a:lstStyle/>
          <a:p>
            <a:r>
              <a:rPr lang="en-NZ"/>
              <a:t>Success in education means:</a:t>
            </a:r>
          </a:p>
        </p:txBody>
      </p:sp>
      <p:sp>
        <p:nvSpPr>
          <p:cNvPr id="3" name="Text Placeholder 2">
            <a:extLst>
              <a:ext uri="{FF2B5EF4-FFF2-40B4-BE49-F238E27FC236}">
                <a16:creationId xmlns:a16="http://schemas.microsoft.com/office/drawing/2014/main" id="{923C87E9-05FD-9E78-ACC7-F3A68D5907E9}"/>
              </a:ext>
            </a:extLst>
          </p:cNvPr>
          <p:cNvSpPr>
            <a:spLocks noGrp="1"/>
          </p:cNvSpPr>
          <p:nvPr>
            <p:ph type="body" sz="quarter" idx="10"/>
          </p:nvPr>
        </p:nvSpPr>
        <p:spPr>
          <a:xfrm>
            <a:off x="1421416" y="1870681"/>
            <a:ext cx="8777288" cy="4351338"/>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f)	The learning support system is responsive, accessible and easy to navigate for educators, families and learners.</a:t>
            </a:r>
          </a:p>
        </p:txBody>
      </p:sp>
    </p:spTree>
    <p:extLst>
      <p:ext uri="{BB962C8B-B14F-4D97-AF65-F5344CB8AC3E}">
        <p14:creationId xmlns:p14="http://schemas.microsoft.com/office/powerpoint/2010/main" val="2994526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DE18-E89A-F3D3-6BB5-1A4768076683}"/>
              </a:ext>
            </a:extLst>
          </p:cNvPr>
          <p:cNvSpPr>
            <a:spLocks noGrp="1"/>
          </p:cNvSpPr>
          <p:nvPr>
            <p:ph type="title"/>
          </p:nvPr>
        </p:nvSpPr>
        <p:spPr>
          <a:xfrm>
            <a:off x="1421565" y="405550"/>
            <a:ext cx="8777139" cy="563231"/>
          </a:xfrm>
        </p:spPr>
        <p:txBody>
          <a:bodyPr/>
          <a:lstStyle/>
          <a:p>
            <a:r>
              <a:rPr lang="en-NZ"/>
              <a:t>Success in education means:</a:t>
            </a:r>
          </a:p>
        </p:txBody>
      </p:sp>
      <p:sp>
        <p:nvSpPr>
          <p:cNvPr id="3" name="Text Placeholder 2">
            <a:extLst>
              <a:ext uri="{FF2B5EF4-FFF2-40B4-BE49-F238E27FC236}">
                <a16:creationId xmlns:a16="http://schemas.microsoft.com/office/drawing/2014/main" id="{923C87E9-05FD-9E78-ACC7-F3A68D5907E9}"/>
              </a:ext>
            </a:extLst>
          </p:cNvPr>
          <p:cNvSpPr>
            <a:spLocks noGrp="1"/>
          </p:cNvSpPr>
          <p:nvPr>
            <p:ph type="body" sz="quarter" idx="10"/>
          </p:nvPr>
        </p:nvSpPr>
        <p:spPr>
          <a:xfrm>
            <a:off x="1421416" y="1852393"/>
            <a:ext cx="8777288" cy="4351338"/>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g)	Data is gathered to support understanding the progress of disabled learners, allocation of services and supports, and working with their families.</a:t>
            </a:r>
          </a:p>
        </p:txBody>
      </p:sp>
    </p:spTree>
    <p:extLst>
      <p:ext uri="{BB962C8B-B14F-4D97-AF65-F5344CB8AC3E}">
        <p14:creationId xmlns:p14="http://schemas.microsoft.com/office/powerpoint/2010/main" val="27649168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DE18-E89A-F3D3-6BB5-1A4768076683}"/>
              </a:ext>
            </a:extLst>
          </p:cNvPr>
          <p:cNvSpPr>
            <a:spLocks noGrp="1"/>
          </p:cNvSpPr>
          <p:nvPr>
            <p:ph type="title"/>
          </p:nvPr>
        </p:nvSpPr>
        <p:spPr>
          <a:xfrm>
            <a:off x="1421565" y="405550"/>
            <a:ext cx="8777139" cy="563231"/>
          </a:xfrm>
        </p:spPr>
        <p:txBody>
          <a:bodyPr/>
          <a:lstStyle/>
          <a:p>
            <a:r>
              <a:rPr lang="en-NZ"/>
              <a:t>Success in education means:</a:t>
            </a:r>
          </a:p>
        </p:txBody>
      </p:sp>
      <p:sp>
        <p:nvSpPr>
          <p:cNvPr id="3" name="Text Placeholder 2">
            <a:extLst>
              <a:ext uri="{FF2B5EF4-FFF2-40B4-BE49-F238E27FC236}">
                <a16:creationId xmlns:a16="http://schemas.microsoft.com/office/drawing/2014/main" id="{923C87E9-05FD-9E78-ACC7-F3A68D5907E9}"/>
              </a:ext>
            </a:extLst>
          </p:cNvPr>
          <p:cNvSpPr>
            <a:spLocks noGrp="1"/>
          </p:cNvSpPr>
          <p:nvPr>
            <p:ph type="body" sz="quarter" idx="10"/>
          </p:nvPr>
        </p:nvSpPr>
        <p:spPr>
          <a:xfrm>
            <a:off x="1421416" y="1943833"/>
            <a:ext cx="8777288" cy="4351338"/>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h)	Disabled learners are supported by effective in-school co-ordination and planning of the support they need to succeed.</a:t>
            </a:r>
          </a:p>
        </p:txBody>
      </p:sp>
    </p:spTree>
    <p:extLst>
      <p:ext uri="{BB962C8B-B14F-4D97-AF65-F5344CB8AC3E}">
        <p14:creationId xmlns:p14="http://schemas.microsoft.com/office/powerpoint/2010/main" val="32205826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DE18-E89A-F3D3-6BB5-1A4768076683}"/>
              </a:ext>
            </a:extLst>
          </p:cNvPr>
          <p:cNvSpPr>
            <a:spLocks noGrp="1"/>
          </p:cNvSpPr>
          <p:nvPr>
            <p:ph type="title"/>
          </p:nvPr>
        </p:nvSpPr>
        <p:spPr>
          <a:xfrm>
            <a:off x="1421565" y="405550"/>
            <a:ext cx="8777139" cy="563231"/>
          </a:xfrm>
        </p:spPr>
        <p:txBody>
          <a:bodyPr/>
          <a:lstStyle/>
          <a:p>
            <a:r>
              <a:rPr lang="en-NZ"/>
              <a:t>Success in education means:</a:t>
            </a:r>
          </a:p>
        </p:txBody>
      </p:sp>
      <p:sp>
        <p:nvSpPr>
          <p:cNvPr id="3" name="Text Placeholder 2">
            <a:extLst>
              <a:ext uri="{FF2B5EF4-FFF2-40B4-BE49-F238E27FC236}">
                <a16:creationId xmlns:a16="http://schemas.microsoft.com/office/drawing/2014/main" id="{923C87E9-05FD-9E78-ACC7-F3A68D5907E9}"/>
              </a:ext>
            </a:extLst>
          </p:cNvPr>
          <p:cNvSpPr>
            <a:spLocks noGrp="1"/>
          </p:cNvSpPr>
          <p:nvPr>
            <p:ph type="body" sz="quarter" idx="10"/>
          </p:nvPr>
        </p:nvSpPr>
        <p:spPr>
          <a:xfrm>
            <a:off x="1421565" y="2101112"/>
            <a:ext cx="8777288" cy="4351338"/>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tab pos="228600" algn="l"/>
                <a:tab pos="457200" algn="l"/>
              </a:tabLst>
              <a:defRPr/>
            </a:pPr>
            <a:r>
              <a:rPr kumimoji="0" lang="en-US" sz="2800" b="0" i="0" u="none" strike="noStrike" kern="1200" cap="none" spc="0" normalizeH="0" baseline="0" noProof="0" err="1">
                <a:ln>
                  <a:noFill/>
                </a:ln>
                <a:solidFill>
                  <a:prstClr val="black"/>
                </a:solidFill>
                <a:effectLst/>
                <a:uLnTx/>
                <a:uFillTx/>
                <a:latin typeface="Verdana"/>
                <a:ea typeface="Verdana"/>
                <a:cs typeface="+mn-cs"/>
              </a:rPr>
              <a:t>i</a:t>
            </a:r>
            <a:r>
              <a:rPr kumimoji="0" lang="en-US" sz="2800" b="0" i="0" u="none" strike="noStrike" kern="1200" cap="none" spc="0" normalizeH="0" baseline="0" noProof="0">
                <a:ln>
                  <a:noFill/>
                </a:ln>
                <a:solidFill>
                  <a:prstClr val="black"/>
                </a:solidFill>
                <a:effectLst/>
                <a:uLnTx/>
                <a:uFillTx/>
                <a:latin typeface="Verdana"/>
                <a:ea typeface="Verdana"/>
                <a:cs typeface="+mn-cs"/>
              </a:rPr>
              <a:t>)	Tertiary education providers are supported to implement disability action plans, with progress monitored through the Tertiary Education Commission (TEC) mechanism.</a:t>
            </a:r>
          </a:p>
        </p:txBody>
      </p:sp>
    </p:spTree>
    <p:extLst>
      <p:ext uri="{BB962C8B-B14F-4D97-AF65-F5344CB8AC3E}">
        <p14:creationId xmlns:p14="http://schemas.microsoft.com/office/powerpoint/2010/main" val="2335153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DE18-E89A-F3D3-6BB5-1A4768076683}"/>
              </a:ext>
            </a:extLst>
          </p:cNvPr>
          <p:cNvSpPr>
            <a:spLocks noGrp="1"/>
          </p:cNvSpPr>
          <p:nvPr>
            <p:ph type="title"/>
          </p:nvPr>
        </p:nvSpPr>
        <p:spPr>
          <a:xfrm>
            <a:off x="1413024" y="223889"/>
            <a:ext cx="8777139" cy="1034129"/>
          </a:xfrm>
        </p:spPr>
        <p:txBody>
          <a:bodyPr/>
          <a:lstStyle/>
          <a:p>
            <a:r>
              <a:rPr lang="en-NZ"/>
              <a:t>Success in education – your thoughts</a:t>
            </a:r>
          </a:p>
        </p:txBody>
      </p:sp>
      <p:sp>
        <p:nvSpPr>
          <p:cNvPr id="3" name="Text Placeholder 2">
            <a:extLst>
              <a:ext uri="{FF2B5EF4-FFF2-40B4-BE49-F238E27FC236}">
                <a16:creationId xmlns:a16="http://schemas.microsoft.com/office/drawing/2014/main" id="{923C87E9-05FD-9E78-ACC7-F3A68D5907E9}"/>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How much do you agree with the description of what success in education means?</a:t>
            </a: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endParaRPr kumimoji="0" lang="en-US" sz="2800" b="1"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Do you have any further comments or suggestions on the goal or the description of what success means?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58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A3652-FB04-3A0A-2A15-9899D85A877E}"/>
              </a:ext>
            </a:extLst>
          </p:cNvPr>
          <p:cNvSpPr>
            <a:spLocks noGrp="1"/>
          </p:cNvSpPr>
          <p:nvPr>
            <p:ph type="title"/>
          </p:nvPr>
        </p:nvSpPr>
        <p:spPr>
          <a:xfrm>
            <a:off x="1421565" y="405550"/>
            <a:ext cx="8777139" cy="563231"/>
          </a:xfrm>
        </p:spPr>
        <p:txBody>
          <a:bodyPr/>
          <a:lstStyle/>
          <a:p>
            <a:r>
              <a:rPr lang="en-NZ"/>
              <a:t>Education actions</a:t>
            </a:r>
          </a:p>
        </p:txBody>
      </p:sp>
      <p:sp>
        <p:nvSpPr>
          <p:cNvPr id="3" name="Text Placeholder 2">
            <a:extLst>
              <a:ext uri="{FF2B5EF4-FFF2-40B4-BE49-F238E27FC236}">
                <a16:creationId xmlns:a16="http://schemas.microsoft.com/office/drawing/2014/main" id="{006112BE-F1C8-A011-77C4-ED59A7B07F43}"/>
              </a:ext>
            </a:extLst>
          </p:cNvPr>
          <p:cNvSpPr>
            <a:spLocks noGrp="1"/>
          </p:cNvSpPr>
          <p:nvPr>
            <p:ph type="body" sz="quarter" idx="10"/>
          </p:nvPr>
        </p:nvSpPr>
        <p:spPr/>
        <p:txBody>
          <a:bodyPr/>
          <a:lstStyle/>
          <a:p>
            <a:r>
              <a:rPr lang="en-US" b="0"/>
              <a:t>In the draft New Zealand Disability Strategy there are 9 proposed education actions.</a:t>
            </a:r>
          </a:p>
          <a:p>
            <a:pPr>
              <a:spcBef>
                <a:spcPts val="0"/>
              </a:spcBef>
              <a:spcAft>
                <a:spcPts val="0"/>
              </a:spcAft>
            </a:pPr>
            <a:endParaRPr lang="en-US" b="0"/>
          </a:p>
          <a:p>
            <a:r>
              <a:rPr lang="en-US" b="0"/>
              <a:t>As we move along, please consider how much you agree with each action.</a:t>
            </a:r>
          </a:p>
        </p:txBody>
      </p:sp>
    </p:spTree>
    <p:extLst>
      <p:ext uri="{BB962C8B-B14F-4D97-AF65-F5344CB8AC3E}">
        <p14:creationId xmlns:p14="http://schemas.microsoft.com/office/powerpoint/2010/main" val="331580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F08F-A3BF-3AA2-54CC-1B42BDB5BD0D}"/>
              </a:ext>
            </a:extLst>
          </p:cNvPr>
          <p:cNvSpPr>
            <a:spLocks noGrp="1"/>
          </p:cNvSpPr>
          <p:nvPr>
            <p:ph type="title"/>
          </p:nvPr>
        </p:nvSpPr>
        <p:spPr>
          <a:xfrm>
            <a:off x="1421565" y="405550"/>
            <a:ext cx="8777139" cy="563231"/>
          </a:xfrm>
        </p:spPr>
        <p:txBody>
          <a:bodyPr/>
          <a:lstStyle/>
          <a:p>
            <a:r>
              <a:rPr lang="en-NZ"/>
              <a:t>Education | Action 1</a:t>
            </a:r>
          </a:p>
        </p:txBody>
      </p:sp>
      <p:sp>
        <p:nvSpPr>
          <p:cNvPr id="3" name="Text Placeholder 2">
            <a:extLst>
              <a:ext uri="{FF2B5EF4-FFF2-40B4-BE49-F238E27FC236}">
                <a16:creationId xmlns:a16="http://schemas.microsoft.com/office/drawing/2014/main" id="{93A0BC63-7CB8-D159-731A-808C03A476F1}"/>
              </a:ext>
            </a:extLst>
          </p:cNvPr>
          <p:cNvSpPr>
            <a:spLocks noGrp="1"/>
          </p:cNvSpPr>
          <p:nvPr>
            <p:ph type="body" sz="quarter" idx="10"/>
          </p:nvPr>
        </p:nvSpPr>
        <p:spPr>
          <a:xfrm>
            <a:off x="1412875" y="1815817"/>
            <a:ext cx="8785829"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Invest $266 million to expand early intervention services to support the identification of learning support needs early in a child’s life and reduce wait times for assessments and services.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293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4CDE-DF26-D805-7D7A-428F25B756BA}"/>
              </a:ext>
            </a:extLst>
          </p:cNvPr>
          <p:cNvSpPr>
            <a:spLocks noGrp="1"/>
          </p:cNvSpPr>
          <p:nvPr>
            <p:ph type="title"/>
          </p:nvPr>
        </p:nvSpPr>
        <p:spPr>
          <a:xfrm>
            <a:off x="1421565" y="405550"/>
            <a:ext cx="8777139" cy="563231"/>
          </a:xfrm>
        </p:spPr>
        <p:txBody>
          <a:bodyPr/>
          <a:lstStyle/>
          <a:p>
            <a:r>
              <a:rPr lang="en-NZ"/>
              <a:t>Education | Action 2</a:t>
            </a:r>
          </a:p>
        </p:txBody>
      </p:sp>
      <p:sp>
        <p:nvSpPr>
          <p:cNvPr id="3" name="Text Placeholder 2">
            <a:extLst>
              <a:ext uri="{FF2B5EF4-FFF2-40B4-BE49-F238E27FC236}">
                <a16:creationId xmlns:a16="http://schemas.microsoft.com/office/drawing/2014/main" id="{9AD6F07F-E98C-40F5-5EF7-F7ABAB160B3A}"/>
              </a:ext>
            </a:extLst>
          </p:cNvPr>
          <p:cNvSpPr>
            <a:spLocks noGrp="1"/>
          </p:cNvSpPr>
          <p:nvPr>
            <p:ph type="body" sz="quarter" idx="10"/>
          </p:nvPr>
        </p:nvSpPr>
        <p:spPr>
          <a:xfrm>
            <a:off x="1421416" y="2101112"/>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Explore new options for targeted and </a:t>
            </a:r>
            <a:r>
              <a:rPr kumimoji="0" lang="en-US" sz="2800" b="0" i="0" u="none" strike="noStrike" kern="1200" cap="none" spc="0" normalizeH="0" baseline="0" noProof="0" err="1">
                <a:ln>
                  <a:noFill/>
                </a:ln>
                <a:solidFill>
                  <a:prstClr val="black"/>
                </a:solidFill>
                <a:effectLst/>
                <a:uLnTx/>
                <a:uFillTx/>
                <a:latin typeface="Verdana"/>
                <a:ea typeface="Verdana"/>
                <a:cs typeface="+mn-cs"/>
              </a:rPr>
              <a:t>specialised</a:t>
            </a:r>
            <a:r>
              <a:rPr kumimoji="0" lang="en-US" sz="2800" b="0" i="0" u="none" strike="noStrike" kern="1200" cap="none" spc="0" normalizeH="0" baseline="0" noProof="0">
                <a:ln>
                  <a:noFill/>
                </a:ln>
                <a:solidFill>
                  <a:prstClr val="black"/>
                </a:solidFill>
                <a:effectLst/>
                <a:uLnTx/>
                <a:uFillTx/>
                <a:latin typeface="Verdana"/>
                <a:ea typeface="Verdana"/>
                <a:cs typeface="+mn-cs"/>
              </a:rPr>
              <a:t> support and provisions to reduce wait times using private providers and NGOs.</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030672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4CDE-DF26-D805-7D7A-428F25B756BA}"/>
              </a:ext>
            </a:extLst>
          </p:cNvPr>
          <p:cNvSpPr>
            <a:spLocks noGrp="1"/>
          </p:cNvSpPr>
          <p:nvPr>
            <p:ph type="title"/>
          </p:nvPr>
        </p:nvSpPr>
        <p:spPr>
          <a:xfrm>
            <a:off x="1421565" y="405550"/>
            <a:ext cx="8777139" cy="563231"/>
          </a:xfrm>
        </p:spPr>
        <p:txBody>
          <a:bodyPr/>
          <a:lstStyle/>
          <a:p>
            <a:r>
              <a:rPr lang="en-NZ"/>
              <a:t>Education | Action 3</a:t>
            </a:r>
          </a:p>
        </p:txBody>
      </p:sp>
      <p:sp>
        <p:nvSpPr>
          <p:cNvPr id="3" name="Text Placeholder 2">
            <a:extLst>
              <a:ext uri="{FF2B5EF4-FFF2-40B4-BE49-F238E27FC236}">
                <a16:creationId xmlns:a16="http://schemas.microsoft.com/office/drawing/2014/main" id="{9AD6F07F-E98C-40F5-5EF7-F7ABAB160B3A}"/>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Make improvements to the learning support system so it is easier to navigate for educators, families and learners through: funding all schools with Year 1-8 students for a Learning Support Coordinator; and by reducing the complexity and accessibility of the application process.</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1502139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4CDE-DF26-D805-7D7A-428F25B756BA}"/>
              </a:ext>
            </a:extLst>
          </p:cNvPr>
          <p:cNvSpPr>
            <a:spLocks noGrp="1"/>
          </p:cNvSpPr>
          <p:nvPr>
            <p:ph type="title"/>
          </p:nvPr>
        </p:nvSpPr>
        <p:spPr>
          <a:xfrm>
            <a:off x="1421565" y="405550"/>
            <a:ext cx="8777139" cy="563231"/>
          </a:xfrm>
        </p:spPr>
        <p:txBody>
          <a:bodyPr/>
          <a:lstStyle/>
          <a:p>
            <a:r>
              <a:rPr lang="en-NZ"/>
              <a:t>Education | Action 4</a:t>
            </a:r>
          </a:p>
        </p:txBody>
      </p:sp>
      <p:sp>
        <p:nvSpPr>
          <p:cNvPr id="3" name="Text Placeholder 2">
            <a:extLst>
              <a:ext uri="{FF2B5EF4-FFF2-40B4-BE49-F238E27FC236}">
                <a16:creationId xmlns:a16="http://schemas.microsoft.com/office/drawing/2014/main" id="{9AD6F07F-E98C-40F5-5EF7-F7ABAB160B3A}"/>
              </a:ext>
            </a:extLst>
          </p:cNvPr>
          <p:cNvSpPr>
            <a:spLocks noGrp="1"/>
          </p:cNvSpPr>
          <p:nvPr>
            <p:ph type="body" sz="quarter" idx="10"/>
          </p:nvPr>
        </p:nvSpPr>
        <p:spPr>
          <a:xfrm>
            <a:off x="1421416" y="2101112"/>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Invest funding in additional learning support classrooms to provide choice for parents.</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323182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7C3BE6-D334-CAA7-7115-EDA3A5D939B7}"/>
              </a:ext>
            </a:extLst>
          </p:cNvPr>
          <p:cNvSpPr>
            <a:spLocks noGrp="1"/>
          </p:cNvSpPr>
          <p:nvPr>
            <p:ph type="title"/>
          </p:nvPr>
        </p:nvSpPr>
        <p:spPr>
          <a:xfrm>
            <a:off x="2670169" y="1305341"/>
            <a:ext cx="8083091" cy="424731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5400" b="0" i="0" u="none" strike="noStrike" kern="1200" cap="none" spc="0" normalizeH="0" baseline="0" noProof="0">
                <a:ln>
                  <a:noFill/>
                </a:ln>
                <a:solidFill>
                  <a:srgbClr val="F4F2DC"/>
                </a:solidFill>
                <a:effectLst/>
                <a:uLnTx/>
                <a:uFillTx/>
                <a:latin typeface="Verdana"/>
                <a:ea typeface="Verdana"/>
                <a:cs typeface="Verdana" panose="020B0604030504040204" pitchFamily="34" charset="0"/>
              </a:rPr>
              <a:t>Let’s explore the draft </a:t>
            </a:r>
            <a:r>
              <a:rPr kumimoji="0" lang="en-NZ" sz="5400" b="1" i="0" u="none" strike="noStrike" kern="1200" cap="none" spc="0" normalizeH="0" baseline="0" noProof="0">
                <a:ln>
                  <a:noFill/>
                </a:ln>
                <a:solidFill>
                  <a:srgbClr val="F4F2DC"/>
                </a:solidFill>
                <a:effectLst/>
                <a:uLnTx/>
                <a:uFillTx/>
                <a:latin typeface="Verdana"/>
                <a:ea typeface="Verdana"/>
                <a:cs typeface="Verdana" panose="020B0604030504040204" pitchFamily="34" charset="0"/>
              </a:rPr>
              <a:t>New Zealand Disability Strategy (NZDS) </a:t>
            </a:r>
            <a:br>
              <a:rPr kumimoji="0" lang="en-NZ" sz="5400" b="0" i="0" u="none" strike="noStrike" kern="1200" cap="none" spc="0" normalizeH="0" baseline="0" noProof="0">
                <a:ln>
                  <a:noFill/>
                </a:ln>
                <a:solidFill>
                  <a:srgbClr val="F4F2DC"/>
                </a:solidFill>
                <a:effectLst/>
                <a:uLnTx/>
                <a:uFillTx/>
                <a:latin typeface="Verdana"/>
                <a:ea typeface="Verdana"/>
                <a:cs typeface="Verdana" panose="020B0604030504040204" pitchFamily="34" charset="0"/>
              </a:rPr>
            </a:br>
            <a:r>
              <a:rPr kumimoji="0" lang="en-NZ" sz="5400" b="1" i="0" u="none" strike="noStrike" kern="1200" cap="none" spc="0" normalizeH="0" baseline="0" noProof="0">
                <a:ln>
                  <a:noFill/>
                </a:ln>
                <a:solidFill>
                  <a:srgbClr val="F4F2DC"/>
                </a:solidFill>
                <a:effectLst/>
                <a:uLnTx/>
                <a:uFillTx/>
                <a:latin typeface="Verdana"/>
                <a:ea typeface="Verdana"/>
                <a:cs typeface="Verdana" panose="020B0604030504040204" pitchFamily="34" charset="0"/>
              </a:rPr>
              <a:t>2026-2030</a:t>
            </a:r>
            <a:endParaRPr lang="en-NZ"/>
          </a:p>
        </p:txBody>
      </p:sp>
    </p:spTree>
    <p:extLst>
      <p:ext uri="{BB962C8B-B14F-4D97-AF65-F5344CB8AC3E}">
        <p14:creationId xmlns:p14="http://schemas.microsoft.com/office/powerpoint/2010/main" val="3782993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C4CDE-DF26-D805-7D7A-428F25B756BA}"/>
              </a:ext>
            </a:extLst>
          </p:cNvPr>
          <p:cNvSpPr>
            <a:spLocks noGrp="1"/>
          </p:cNvSpPr>
          <p:nvPr>
            <p:ph type="title"/>
          </p:nvPr>
        </p:nvSpPr>
        <p:spPr>
          <a:xfrm>
            <a:off x="1421565" y="405550"/>
            <a:ext cx="8777139" cy="563231"/>
          </a:xfrm>
        </p:spPr>
        <p:txBody>
          <a:bodyPr/>
          <a:lstStyle/>
          <a:p>
            <a:r>
              <a:rPr lang="en-NZ"/>
              <a:t>Education | Action 5</a:t>
            </a:r>
          </a:p>
        </p:txBody>
      </p:sp>
      <p:sp>
        <p:nvSpPr>
          <p:cNvPr id="3" name="Text Placeholder 2">
            <a:extLst>
              <a:ext uri="{FF2B5EF4-FFF2-40B4-BE49-F238E27FC236}">
                <a16:creationId xmlns:a16="http://schemas.microsoft.com/office/drawing/2014/main" id="{9AD6F07F-E98C-40F5-5EF7-F7ABAB160B3A}"/>
              </a:ext>
            </a:extLst>
          </p:cNvPr>
          <p:cNvSpPr>
            <a:spLocks noGrp="1"/>
          </p:cNvSpPr>
          <p:nvPr>
            <p:ph type="body" sz="quarter" idx="10"/>
          </p:nvPr>
        </p:nvSpPr>
        <p:spPr>
          <a:xfrm>
            <a:off x="1421416" y="1815817"/>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Work with the Ministry of Disabled People - Whaikaha to develop improvements in teacher training and guidance that support teachers to meet the needs of disabled students.</a:t>
            </a:r>
          </a:p>
        </p:txBody>
      </p:sp>
    </p:spTree>
    <p:extLst>
      <p:ext uri="{BB962C8B-B14F-4D97-AF65-F5344CB8AC3E}">
        <p14:creationId xmlns:p14="http://schemas.microsoft.com/office/powerpoint/2010/main" val="37914051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0F6A-98EA-D7E4-91D7-FD6E9CEF3CA9}"/>
              </a:ext>
            </a:extLst>
          </p:cNvPr>
          <p:cNvSpPr>
            <a:spLocks noGrp="1"/>
          </p:cNvSpPr>
          <p:nvPr>
            <p:ph type="title"/>
          </p:nvPr>
        </p:nvSpPr>
        <p:spPr>
          <a:xfrm>
            <a:off x="1421565" y="405550"/>
            <a:ext cx="8777139" cy="563231"/>
          </a:xfrm>
        </p:spPr>
        <p:txBody>
          <a:bodyPr/>
          <a:lstStyle/>
          <a:p>
            <a:r>
              <a:rPr lang="en-NZ"/>
              <a:t>Education | Action 6</a:t>
            </a:r>
          </a:p>
        </p:txBody>
      </p:sp>
      <p:sp>
        <p:nvSpPr>
          <p:cNvPr id="3" name="Text Placeholder 2">
            <a:extLst>
              <a:ext uri="{FF2B5EF4-FFF2-40B4-BE49-F238E27FC236}">
                <a16:creationId xmlns:a16="http://schemas.microsoft.com/office/drawing/2014/main" id="{79A4271E-03E2-30F8-C0EC-6A9583B015D2}"/>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Work with the Ministry of Disabled People - Whaikaha to explore opportunities to improve accountability for schools though reporting on learning and achievement outcomes for disabled learners.</a:t>
            </a:r>
            <a:endParaRPr kumimoji="0" lang="en-US" sz="2800" b="0" i="0" u="none" strike="noStrike" kern="1200" cap="none" spc="0" normalizeH="0" baseline="0" noProof="0">
              <a:ln>
                <a:noFill/>
              </a:ln>
              <a:solidFill>
                <a:prstClr val="black"/>
              </a:solidFill>
              <a:effectLst/>
              <a:uLnTx/>
              <a:uFillTx/>
              <a:latin typeface="Calibri"/>
              <a:ea typeface="Calibri"/>
              <a:cs typeface="Calibri" panose="020F0502020204030204"/>
            </a:endParaRPr>
          </a:p>
        </p:txBody>
      </p:sp>
    </p:spTree>
    <p:extLst>
      <p:ext uri="{BB962C8B-B14F-4D97-AF65-F5344CB8AC3E}">
        <p14:creationId xmlns:p14="http://schemas.microsoft.com/office/powerpoint/2010/main" val="1295444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0F6A-98EA-D7E4-91D7-FD6E9CEF3CA9}"/>
              </a:ext>
            </a:extLst>
          </p:cNvPr>
          <p:cNvSpPr>
            <a:spLocks noGrp="1"/>
          </p:cNvSpPr>
          <p:nvPr>
            <p:ph type="title"/>
          </p:nvPr>
        </p:nvSpPr>
        <p:spPr>
          <a:xfrm>
            <a:off x="1421565" y="405550"/>
            <a:ext cx="8777139" cy="563231"/>
          </a:xfrm>
        </p:spPr>
        <p:txBody>
          <a:bodyPr/>
          <a:lstStyle/>
          <a:p>
            <a:r>
              <a:rPr lang="en-NZ"/>
              <a:t>Education | Action 7</a:t>
            </a:r>
          </a:p>
        </p:txBody>
      </p:sp>
      <p:sp>
        <p:nvSpPr>
          <p:cNvPr id="3" name="Text Placeholder 2">
            <a:extLst>
              <a:ext uri="{FF2B5EF4-FFF2-40B4-BE49-F238E27FC236}">
                <a16:creationId xmlns:a16="http://schemas.microsoft.com/office/drawing/2014/main" id="{79A4271E-03E2-30F8-C0EC-6A9583B015D2}"/>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Support Kaupapa Māori settings, within the existing Education budget, to access the resources, knowledge and capability to deliver high quality </a:t>
            </a:r>
            <a:r>
              <a:rPr kumimoji="0" lang="en-US" sz="2800" b="0" i="0" u="none" strike="noStrike" kern="1200" cap="none" spc="0" normalizeH="0" baseline="0" noProof="0" err="1">
                <a:ln>
                  <a:noFill/>
                </a:ln>
                <a:solidFill>
                  <a:prstClr val="black"/>
                </a:solidFill>
                <a:effectLst/>
                <a:uLnTx/>
                <a:uFillTx/>
                <a:latin typeface="Verdana"/>
                <a:ea typeface="Verdana"/>
                <a:cs typeface="+mn-cs"/>
              </a:rPr>
              <a:t>kaupapa</a:t>
            </a:r>
            <a:r>
              <a:rPr kumimoji="0" lang="en-US" sz="2800" b="0" i="0" u="none" strike="noStrike" kern="1200" cap="none" spc="0" normalizeH="0" baseline="0" noProof="0">
                <a:ln>
                  <a:noFill/>
                </a:ln>
                <a:solidFill>
                  <a:prstClr val="black"/>
                </a:solidFill>
                <a:effectLst/>
                <a:uLnTx/>
                <a:uFillTx/>
                <a:latin typeface="Verdana"/>
                <a:ea typeface="Verdana"/>
                <a:cs typeface="+mn-cs"/>
              </a:rPr>
              <a:t> Māori educational </a:t>
            </a:r>
            <a:r>
              <a:rPr kumimoji="0" lang="en-US" sz="2800" b="0" i="0" u="none" strike="noStrike" kern="1200" cap="none" spc="0" normalizeH="0" baseline="0" noProof="0" err="1">
                <a:ln>
                  <a:noFill/>
                </a:ln>
                <a:solidFill>
                  <a:prstClr val="black"/>
                </a:solidFill>
                <a:effectLst/>
                <a:uLnTx/>
                <a:uFillTx/>
                <a:latin typeface="Verdana"/>
                <a:ea typeface="Verdana"/>
                <a:cs typeface="+mn-cs"/>
              </a:rPr>
              <a:t>programmes</a:t>
            </a:r>
            <a:r>
              <a:rPr kumimoji="0" lang="en-US" sz="2800" b="0" i="0" u="none" strike="noStrike" kern="1200" cap="none" spc="0" normalizeH="0" baseline="0" noProof="0">
                <a:ln>
                  <a:noFill/>
                </a:ln>
                <a:solidFill>
                  <a:prstClr val="black"/>
                </a:solidFill>
                <a:effectLst/>
                <a:uLnTx/>
                <a:uFillTx/>
                <a:latin typeface="Verdana"/>
                <a:ea typeface="Verdana"/>
                <a:cs typeface="+mn-cs"/>
              </a:rPr>
              <a:t> that meet the needs of disabled </a:t>
            </a:r>
            <a:r>
              <a:rPr kumimoji="0" lang="en-US" sz="2800" b="0" i="0" u="none" strike="noStrike" kern="1200" cap="none" spc="0" normalizeH="0" baseline="0" noProof="0" err="1">
                <a:ln>
                  <a:noFill/>
                </a:ln>
                <a:solidFill>
                  <a:prstClr val="black"/>
                </a:solidFill>
                <a:effectLst/>
                <a:uLnTx/>
                <a:uFillTx/>
                <a:latin typeface="Verdana"/>
                <a:ea typeface="Verdana"/>
                <a:cs typeface="+mn-cs"/>
              </a:rPr>
              <a:t>ākonga</a:t>
            </a:r>
            <a:r>
              <a:rPr kumimoji="0" lang="en-US" sz="2800" b="0" i="0" u="none" strike="noStrike" kern="1200" cap="none" spc="0" normalizeH="0" baseline="0" noProof="0">
                <a:ln>
                  <a:noFill/>
                </a:ln>
                <a:solidFill>
                  <a:prstClr val="black"/>
                </a:solidFill>
                <a:effectLst/>
                <a:uLnTx/>
                <a:uFillTx/>
                <a:latin typeface="Verdana"/>
                <a:ea typeface="Verdana"/>
                <a:cs typeface="+mn-cs"/>
              </a:rPr>
              <a:t> (students) in a </a:t>
            </a:r>
            <a:r>
              <a:rPr kumimoji="0" lang="en-US" sz="2800" b="0" i="0" u="none" strike="noStrike" kern="1200" cap="none" spc="0" normalizeH="0" baseline="0" noProof="0" err="1">
                <a:ln>
                  <a:noFill/>
                </a:ln>
                <a:solidFill>
                  <a:prstClr val="black"/>
                </a:solidFill>
                <a:effectLst/>
                <a:uLnTx/>
                <a:uFillTx/>
                <a:latin typeface="Verdana"/>
                <a:ea typeface="Verdana"/>
                <a:cs typeface="+mn-cs"/>
              </a:rPr>
              <a:t>kaupapa</a:t>
            </a:r>
            <a:r>
              <a:rPr kumimoji="0" lang="en-US" sz="2800" b="0" i="0" u="none" strike="noStrike" kern="1200" cap="none" spc="0" normalizeH="0" baseline="0" noProof="0">
                <a:ln>
                  <a:noFill/>
                </a:ln>
                <a:solidFill>
                  <a:prstClr val="black"/>
                </a:solidFill>
                <a:effectLst/>
                <a:uLnTx/>
                <a:uFillTx/>
                <a:latin typeface="Verdana"/>
                <a:ea typeface="Verdana"/>
                <a:cs typeface="+mn-cs"/>
              </a:rPr>
              <a:t> Māori setting. </a:t>
            </a:r>
            <a:endParaRPr kumimoji="0" lang="en-US" sz="2800" b="0" i="0" u="none" strike="noStrike" kern="1200" cap="none" spc="0" normalizeH="0" baseline="0" noProof="0">
              <a:ln>
                <a:noFill/>
              </a:ln>
              <a:solidFill>
                <a:prstClr val="black"/>
              </a:solidFill>
              <a:effectLst/>
              <a:uLnTx/>
              <a:uFillTx/>
              <a:latin typeface="Calibri"/>
              <a:ea typeface="Calibri"/>
              <a:cs typeface="Calibri" panose="020F0502020204030204"/>
            </a:endParaRPr>
          </a:p>
        </p:txBody>
      </p:sp>
    </p:spTree>
    <p:extLst>
      <p:ext uri="{BB962C8B-B14F-4D97-AF65-F5344CB8AC3E}">
        <p14:creationId xmlns:p14="http://schemas.microsoft.com/office/powerpoint/2010/main" val="41121043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0F6A-98EA-D7E4-91D7-FD6E9CEF3CA9}"/>
              </a:ext>
            </a:extLst>
          </p:cNvPr>
          <p:cNvSpPr>
            <a:spLocks noGrp="1"/>
          </p:cNvSpPr>
          <p:nvPr>
            <p:ph type="title"/>
          </p:nvPr>
        </p:nvSpPr>
        <p:spPr>
          <a:xfrm>
            <a:off x="1421565" y="405550"/>
            <a:ext cx="8777139" cy="563231"/>
          </a:xfrm>
        </p:spPr>
        <p:txBody>
          <a:bodyPr/>
          <a:lstStyle/>
          <a:p>
            <a:r>
              <a:rPr lang="en-NZ"/>
              <a:t>Education | Action 8</a:t>
            </a:r>
          </a:p>
        </p:txBody>
      </p:sp>
      <p:sp>
        <p:nvSpPr>
          <p:cNvPr id="3" name="Text Placeholder 2">
            <a:extLst>
              <a:ext uri="{FF2B5EF4-FFF2-40B4-BE49-F238E27FC236}">
                <a16:creationId xmlns:a16="http://schemas.microsoft.com/office/drawing/2014/main" id="{79A4271E-03E2-30F8-C0EC-6A9583B015D2}"/>
              </a:ext>
            </a:extLst>
          </p:cNvPr>
          <p:cNvSpPr>
            <a:spLocks noGrp="1"/>
          </p:cNvSpPr>
          <p:nvPr>
            <p:ph type="body" sz="quarter" idx="10"/>
          </p:nvPr>
        </p:nvSpPr>
        <p:spPr>
          <a:xfrm>
            <a:off x="1421416" y="1779241"/>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Work with the Ministry of Disabled People - Whaikaha to explore opportunities to identify disabled learners in education data collections.</a:t>
            </a:r>
            <a:endParaRPr kumimoji="0" lang="en-US" sz="2800" b="0" i="0" u="none" strike="noStrike" kern="1200" cap="none" spc="0" normalizeH="0" baseline="0" noProof="0">
              <a:ln>
                <a:noFill/>
              </a:ln>
              <a:solidFill>
                <a:prstClr val="black"/>
              </a:solidFill>
              <a:effectLst/>
              <a:uLnTx/>
              <a:uFillTx/>
              <a:latin typeface="Calibri"/>
              <a:ea typeface="Calibri"/>
              <a:cs typeface="Calibri" panose="020F0502020204030204"/>
            </a:endParaRPr>
          </a:p>
        </p:txBody>
      </p:sp>
    </p:spTree>
    <p:extLst>
      <p:ext uri="{BB962C8B-B14F-4D97-AF65-F5344CB8AC3E}">
        <p14:creationId xmlns:p14="http://schemas.microsoft.com/office/powerpoint/2010/main" val="2635495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0F6A-98EA-D7E4-91D7-FD6E9CEF3CA9}"/>
              </a:ext>
            </a:extLst>
          </p:cNvPr>
          <p:cNvSpPr>
            <a:spLocks noGrp="1"/>
          </p:cNvSpPr>
          <p:nvPr>
            <p:ph type="title"/>
          </p:nvPr>
        </p:nvSpPr>
        <p:spPr>
          <a:xfrm>
            <a:off x="1421565" y="405550"/>
            <a:ext cx="8777139" cy="563231"/>
          </a:xfrm>
        </p:spPr>
        <p:txBody>
          <a:bodyPr/>
          <a:lstStyle/>
          <a:p>
            <a:r>
              <a:rPr lang="en-NZ"/>
              <a:t>Education | Action 9</a:t>
            </a:r>
          </a:p>
        </p:txBody>
      </p:sp>
      <p:sp>
        <p:nvSpPr>
          <p:cNvPr id="3" name="Text Placeholder 2">
            <a:extLst>
              <a:ext uri="{FF2B5EF4-FFF2-40B4-BE49-F238E27FC236}">
                <a16:creationId xmlns:a16="http://schemas.microsoft.com/office/drawing/2014/main" id="{79A4271E-03E2-30F8-C0EC-6A9583B015D2}"/>
              </a:ext>
            </a:extLst>
          </p:cNvPr>
          <p:cNvSpPr>
            <a:spLocks noGrp="1"/>
          </p:cNvSpPr>
          <p:nvPr>
            <p:ph type="body" sz="quarter" idx="10"/>
          </p:nvPr>
        </p:nvSpPr>
        <p:spPr/>
        <p:txBody>
          <a:bodyPr>
            <a:normAutofit lnSpcReduction="10000"/>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Continue implementation of the Tertiary Education Commission (TEC) mechanism for reviewing provider progress in implementation of disability action plans (which will be integrated into Investment Plans from 2027). The TEC will consult with disabled student representative groups, including the National Disabled Students’ Association, on how the mechanism will be implemented. </a:t>
            </a:r>
            <a:endParaRPr kumimoji="0" lang="en-US" sz="2800" b="0" i="0" u="none" strike="noStrike" kern="1200" cap="none" spc="0" normalizeH="0" baseline="0" noProof="0">
              <a:ln>
                <a:noFill/>
              </a:ln>
              <a:solidFill>
                <a:prstClr val="black"/>
              </a:solidFill>
              <a:effectLst/>
              <a:uLnTx/>
              <a:uFillTx/>
              <a:latin typeface="Calibri"/>
              <a:ea typeface="Calibri"/>
              <a:cs typeface="Calibri" panose="020F0502020204030204"/>
            </a:endParaRPr>
          </a:p>
        </p:txBody>
      </p:sp>
    </p:spTree>
    <p:extLst>
      <p:ext uri="{BB962C8B-B14F-4D97-AF65-F5344CB8AC3E}">
        <p14:creationId xmlns:p14="http://schemas.microsoft.com/office/powerpoint/2010/main" val="4129272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224AC-C396-FA30-DE6A-22706B43F0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CDEF83-47FC-D667-D192-4DE45E5E10BE}"/>
              </a:ext>
            </a:extLst>
          </p:cNvPr>
          <p:cNvSpPr>
            <a:spLocks noGrp="1"/>
          </p:cNvSpPr>
          <p:nvPr>
            <p:ph type="title" idx="4294967295"/>
          </p:nvPr>
        </p:nvSpPr>
        <p:spPr>
          <a:xfrm>
            <a:off x="2641600" y="2495550"/>
            <a:ext cx="5664200" cy="1770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95000"/>
              </a:lnSpc>
              <a:spcBef>
                <a:spcPts val="1000"/>
              </a:spcBef>
              <a:spcAft>
                <a:spcPts val="1000"/>
              </a:spcAft>
              <a:buClrTx/>
              <a:buSzTx/>
              <a:buFont typeface="Arial" panose="020B0604020202020204" pitchFamily="34" charset="0"/>
              <a:buNone/>
              <a:tabLst/>
              <a:defRPr/>
            </a:pPr>
            <a:r>
              <a:rPr kumimoji="0" lang="mi-NZ" sz="4550" b="0" i="0" u="none" strike="noStrike" kern="1200" cap="none" spc="0" normalizeH="0" baseline="0" noProof="0" err="1">
                <a:ln>
                  <a:noFill/>
                </a:ln>
                <a:solidFill>
                  <a:schemeClr val="accent1"/>
                </a:solidFill>
                <a:effectLst/>
                <a:uLnTx/>
                <a:uFillTx/>
                <a:latin typeface="+mn-lt"/>
                <a:ea typeface="+mn-ea"/>
                <a:cs typeface="+mn-cs"/>
              </a:rPr>
              <a:t>Let’s</a:t>
            </a:r>
            <a:r>
              <a:rPr kumimoji="0" lang="mi-NZ" sz="4550" b="0" i="0" u="none" strike="noStrike" kern="1200" cap="none" spc="0" normalizeH="0" baseline="0" noProof="0">
                <a:ln>
                  <a:noFill/>
                </a:ln>
                <a:solidFill>
                  <a:schemeClr val="accent1"/>
                </a:solidFill>
                <a:effectLst/>
                <a:uLnTx/>
                <a:uFillTx/>
                <a:latin typeface="+mn-lt"/>
                <a:ea typeface="+mn-ea"/>
                <a:cs typeface="+mn-cs"/>
              </a:rPr>
              <a:t> </a:t>
            </a:r>
            <a:r>
              <a:rPr kumimoji="0" lang="mi-NZ" sz="4550" b="0" i="0" u="none" strike="noStrike" kern="1200" cap="none" spc="0" normalizeH="0" baseline="0" noProof="0" err="1">
                <a:ln>
                  <a:noFill/>
                </a:ln>
                <a:solidFill>
                  <a:schemeClr val="accent1"/>
                </a:solidFill>
                <a:effectLst/>
                <a:uLnTx/>
                <a:uFillTx/>
                <a:latin typeface="+mn-lt"/>
                <a:ea typeface="+mn-ea"/>
                <a:cs typeface="+mn-cs"/>
              </a:rPr>
              <a:t>discuss</a:t>
            </a:r>
            <a:r>
              <a:rPr kumimoji="0" lang="mi-NZ" sz="4550" b="0" i="0" u="none" strike="noStrike" kern="1200" cap="none" spc="0" normalizeH="0" baseline="0" noProof="0">
                <a:ln>
                  <a:noFill/>
                </a:ln>
                <a:solidFill>
                  <a:schemeClr val="accent1"/>
                </a:solidFill>
                <a:effectLst/>
                <a:uLnTx/>
                <a:uFillTx/>
                <a:latin typeface="+mn-lt"/>
                <a:ea typeface="+mn-ea"/>
                <a:cs typeface="+mn-cs"/>
              </a:rPr>
              <a:t>...</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kumimoji="0" lang="mi-NZ" sz="5600" b="1" i="0" u="none" strike="noStrike" kern="1200" cap="none" spc="0" normalizeH="0" baseline="0" noProof="0">
                <a:ln>
                  <a:noFill/>
                </a:ln>
                <a:solidFill>
                  <a:schemeClr val="accent1"/>
                </a:solidFill>
                <a:effectLst/>
                <a:uLnTx/>
                <a:uFillTx/>
                <a:latin typeface="+mn-lt"/>
                <a:ea typeface="+mn-ea"/>
                <a:cs typeface="+mn-cs"/>
              </a:rPr>
              <a:t>Employment</a:t>
            </a:r>
            <a:endParaRPr kumimoji="0" lang="en-NZ" sz="5600" b="1" i="0" u="none" strike="noStrike" kern="1200" cap="none" spc="0" normalizeH="0" baseline="0" noProof="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13909458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AD04E-3ED3-4642-8FBA-A541B03BE4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E3A6D2D-4C79-61FD-F586-1C6B062BDCFA}"/>
              </a:ext>
            </a:extLst>
          </p:cNvPr>
          <p:cNvSpPr>
            <a:spLocks noGrp="1"/>
          </p:cNvSpPr>
          <p:nvPr>
            <p:ph type="title"/>
          </p:nvPr>
        </p:nvSpPr>
        <p:spPr/>
        <p:txBody>
          <a:bodyPr/>
          <a:lstStyle/>
          <a:p>
            <a:r>
              <a:rPr lang="en-US"/>
              <a:t>The goal for employment is:</a:t>
            </a:r>
          </a:p>
        </p:txBody>
      </p:sp>
      <p:sp>
        <p:nvSpPr>
          <p:cNvPr id="7" name="Text Placeholder 6">
            <a:extLst>
              <a:ext uri="{FF2B5EF4-FFF2-40B4-BE49-F238E27FC236}">
                <a16:creationId xmlns:a16="http://schemas.microsoft.com/office/drawing/2014/main" id="{552E070C-5C3D-97DA-0C9C-0BDCC71D0CBD}"/>
              </a:ext>
            </a:extLst>
          </p:cNvPr>
          <p:cNvSpPr>
            <a:spLocks noGrp="1"/>
          </p:cNvSpPr>
          <p:nvPr>
            <p:ph type="body" sz="quarter" idx="10"/>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Disabled people will have meaningful career opportunities, equal to non-disabled people, and be valued the same way.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Disability-confident employers will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recognise</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disabled people’s talents and will provide accessible and inclusive workplaces throughout the employment lifecycle.</a:t>
            </a:r>
          </a:p>
        </p:txBody>
      </p:sp>
    </p:spTree>
    <p:extLst>
      <p:ext uri="{BB962C8B-B14F-4D97-AF65-F5344CB8AC3E}">
        <p14:creationId xmlns:p14="http://schemas.microsoft.com/office/powerpoint/2010/main" val="4177488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1E819-933D-C632-F6BD-C50F42DDBC3D}"/>
              </a:ext>
            </a:extLst>
          </p:cNvPr>
          <p:cNvSpPr>
            <a:spLocks noGrp="1"/>
          </p:cNvSpPr>
          <p:nvPr>
            <p:ph type="title"/>
          </p:nvPr>
        </p:nvSpPr>
        <p:spPr>
          <a:xfrm>
            <a:off x="1421565" y="170101"/>
            <a:ext cx="8777139" cy="1034129"/>
          </a:xfrm>
        </p:spPr>
        <p:txBody>
          <a:bodyPr/>
          <a:lstStyle/>
          <a:p>
            <a:r>
              <a:rPr lang="en-US"/>
              <a:t>The goal for employment – your thoughts</a:t>
            </a:r>
            <a:endParaRPr lang="en-NZ"/>
          </a:p>
        </p:txBody>
      </p:sp>
      <p:sp>
        <p:nvSpPr>
          <p:cNvPr id="3" name="Text Placeholder 2">
            <a:extLst>
              <a:ext uri="{FF2B5EF4-FFF2-40B4-BE49-F238E27FC236}">
                <a16:creationId xmlns:a16="http://schemas.microsoft.com/office/drawing/2014/main" id="{A991CA84-9A2D-1EF5-39B2-717EBB7B6058}"/>
              </a:ext>
            </a:extLst>
          </p:cNvPr>
          <p:cNvSpPr>
            <a:spLocks noGrp="1"/>
          </p:cNvSpPr>
          <p:nvPr>
            <p:ph type="body" sz="quarter" idx="10"/>
          </p:nvPr>
        </p:nvSpPr>
        <p:spPr>
          <a:xfrm>
            <a:off x="1421416" y="1962121"/>
            <a:ext cx="8777288" cy="435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How much do you agree with the goal for employment?</a:t>
            </a:r>
            <a:endParaRPr kumimoji="0" lang="en-US"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endParaRPr lang="en-NZ"/>
          </a:p>
        </p:txBody>
      </p:sp>
    </p:spTree>
    <p:extLst>
      <p:ext uri="{BB962C8B-B14F-4D97-AF65-F5344CB8AC3E}">
        <p14:creationId xmlns:p14="http://schemas.microsoft.com/office/powerpoint/2010/main" val="3323190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29A1-147F-DB9F-15A1-D5DDC16D2384}"/>
              </a:ext>
            </a:extLst>
          </p:cNvPr>
          <p:cNvSpPr>
            <a:spLocks noGrp="1"/>
          </p:cNvSpPr>
          <p:nvPr>
            <p:ph type="title"/>
          </p:nvPr>
        </p:nvSpPr>
        <p:spPr>
          <a:xfrm>
            <a:off x="1421565" y="405550"/>
            <a:ext cx="8777139" cy="563231"/>
          </a:xfrm>
        </p:spPr>
        <p:txBody>
          <a:bodyPr/>
          <a:lstStyle/>
          <a:p>
            <a:r>
              <a:rPr lang="en-NZ"/>
              <a:t>Success in employment means:</a:t>
            </a:r>
          </a:p>
        </p:txBody>
      </p:sp>
      <p:sp>
        <p:nvSpPr>
          <p:cNvPr id="3" name="Text Placeholder 2">
            <a:extLst>
              <a:ext uri="{FF2B5EF4-FFF2-40B4-BE49-F238E27FC236}">
                <a16:creationId xmlns:a16="http://schemas.microsoft.com/office/drawing/2014/main" id="{E963DA4F-AFF6-58CB-67F8-06B9161994D1}"/>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 Disabled people will have meaningful career, employment and self-employment opportunities, equal to non-disabled people. They will participate in all levels of the workforce equal to non-disabled people, and this will be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normalised</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and accepted.</a:t>
            </a:r>
            <a:endParaRPr kumimoji="0" lang="en-NZ" sz="1800" b="1" i="0" u="none" strike="noStrike" kern="1200" cap="none" spc="0" normalizeH="0" baseline="0" noProof="0">
              <a:ln>
                <a:noFill/>
              </a:ln>
              <a:solidFill>
                <a:prstClr val="black"/>
              </a:solidFill>
              <a:effectLst/>
              <a:uLnTx/>
              <a:uFillTx/>
              <a:latin typeface="Calibri"/>
              <a:ea typeface="Calibri"/>
              <a:cs typeface="Calibri"/>
            </a:endParaRPr>
          </a:p>
        </p:txBody>
      </p:sp>
    </p:spTree>
    <p:extLst>
      <p:ext uri="{BB962C8B-B14F-4D97-AF65-F5344CB8AC3E}">
        <p14:creationId xmlns:p14="http://schemas.microsoft.com/office/powerpoint/2010/main" val="34898464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2E5A0-C516-D1DE-6EB2-4570227F3DE7}"/>
              </a:ext>
            </a:extLst>
          </p:cNvPr>
          <p:cNvSpPr>
            <a:spLocks noGrp="1"/>
          </p:cNvSpPr>
          <p:nvPr>
            <p:ph type="title"/>
          </p:nvPr>
        </p:nvSpPr>
        <p:spPr>
          <a:xfrm>
            <a:off x="1421565" y="405550"/>
            <a:ext cx="8777139" cy="563231"/>
          </a:xfrm>
        </p:spPr>
        <p:txBody>
          <a:bodyPr/>
          <a:lstStyle/>
          <a:p>
            <a:r>
              <a:rPr lang="en-NZ"/>
              <a:t>Success in employment means:</a:t>
            </a:r>
          </a:p>
        </p:txBody>
      </p:sp>
      <p:sp>
        <p:nvSpPr>
          <p:cNvPr id="3" name="Text Placeholder 2">
            <a:extLst>
              <a:ext uri="{FF2B5EF4-FFF2-40B4-BE49-F238E27FC236}">
                <a16:creationId xmlns:a16="http://schemas.microsoft.com/office/drawing/2014/main" id="{3313330F-4EDF-3D8B-2A77-93BBCEA65157}"/>
              </a:ext>
            </a:extLst>
          </p:cNvPr>
          <p:cNvSpPr>
            <a:spLocks noGrp="1"/>
          </p:cNvSpPr>
          <p:nvPr>
            <p:ph type="body" sz="quarter" idx="10"/>
          </p:nvPr>
        </p:nvSpPr>
        <p:spPr>
          <a:xfrm>
            <a:off x="1421416" y="2101112"/>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b) Disabled people will thrive in employment or self-employment wherever they work and live – whether they are urban or rural, in a workplace or working remotely. </a:t>
            </a: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83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22725D-67DC-3015-01B3-80092C9627D0}"/>
              </a:ext>
            </a:extLst>
          </p:cNvPr>
          <p:cNvSpPr>
            <a:spLocks noGrp="1"/>
          </p:cNvSpPr>
          <p:nvPr>
            <p:ph type="title"/>
          </p:nvPr>
        </p:nvSpPr>
        <p:spPr>
          <a:xfrm>
            <a:off x="1421565" y="358895"/>
            <a:ext cx="9309548" cy="602665"/>
          </a:xfrm>
        </p:spPr>
        <p:txBody>
          <a:bodyPr/>
          <a:lstStyle/>
          <a:p>
            <a:r>
              <a:rPr lang="en-US"/>
              <a:t>Our proposed vision</a:t>
            </a:r>
            <a:endParaRPr lang="en-NZ"/>
          </a:p>
        </p:txBody>
      </p:sp>
      <p:sp>
        <p:nvSpPr>
          <p:cNvPr id="6" name="Text Placeholder 5">
            <a:extLst>
              <a:ext uri="{FF2B5EF4-FFF2-40B4-BE49-F238E27FC236}">
                <a16:creationId xmlns:a16="http://schemas.microsoft.com/office/drawing/2014/main" id="{517FA1A1-83D5-9BA5-A061-9AEE210A4CA1}"/>
              </a:ext>
            </a:extLst>
          </p:cNvPr>
          <p:cNvSpPr>
            <a:spLocks noGrp="1"/>
          </p:cNvSpPr>
          <p:nvPr>
            <p:ph type="body" sz="quarter" idx="10"/>
          </p:nvPr>
        </p:nvSpPr>
        <p:spPr>
          <a:xfrm>
            <a:off x="1420813" y="1566862"/>
            <a:ext cx="9310687" cy="4833937"/>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The vision describes the future disabled people want to achieve through the strategy. The </a:t>
            </a:r>
            <a:r>
              <a:rPr kumimoji="0" lang="en-US" sz="2800" b="1"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proposed vision</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is: </a:t>
            </a:r>
          </a:p>
          <a:p>
            <a:pPr marL="0" marR="0" lvl="0" indent="0" algn="l" defTabSz="914400" rtl="0" eaLnBrk="1" fontAlgn="auto" latinLnBrk="0" hangingPunct="1">
              <a:lnSpc>
                <a:spcPct val="120000"/>
              </a:lnSpc>
              <a:spcBef>
                <a:spcPts val="0"/>
              </a:spcBef>
              <a:spcAft>
                <a:spcPts val="600"/>
              </a:spcAft>
              <a:buClrTx/>
              <a:buSzTx/>
              <a:buFontTx/>
              <a:buNone/>
              <a:tabLst/>
              <a:defRPr/>
            </a:pPr>
            <a:endParaRPr kumimoji="0" lang="en-NZ" sz="2800" b="0" i="1"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New Zealand is an accessible and equitable society for disabled people and their whānau – </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 place where disabled people thrive, lead and participate in all aspects of life.</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555184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1E478-C183-B73F-CBCA-E4D8E90749F8}"/>
              </a:ext>
            </a:extLst>
          </p:cNvPr>
          <p:cNvSpPr>
            <a:spLocks noGrp="1"/>
          </p:cNvSpPr>
          <p:nvPr>
            <p:ph type="title"/>
          </p:nvPr>
        </p:nvSpPr>
        <p:spPr>
          <a:xfrm>
            <a:off x="1421565" y="405550"/>
            <a:ext cx="8777139" cy="563231"/>
          </a:xfrm>
        </p:spPr>
        <p:txBody>
          <a:bodyPr/>
          <a:lstStyle/>
          <a:p>
            <a:r>
              <a:rPr lang="en-NZ"/>
              <a:t>Success in employment means:</a:t>
            </a:r>
          </a:p>
        </p:txBody>
      </p:sp>
      <p:sp>
        <p:nvSpPr>
          <p:cNvPr id="3" name="Text Placeholder 2">
            <a:extLst>
              <a:ext uri="{FF2B5EF4-FFF2-40B4-BE49-F238E27FC236}">
                <a16:creationId xmlns:a16="http://schemas.microsoft.com/office/drawing/2014/main" id="{E14F7728-077E-F898-67FB-AD5823185E2B}"/>
              </a:ext>
            </a:extLst>
          </p:cNvPr>
          <p:cNvSpPr>
            <a:spLocks noGrp="1"/>
          </p:cNvSpPr>
          <p:nvPr>
            <p:ph type="body" sz="quarter" idx="10"/>
          </p:nvPr>
        </p:nvSpPr>
        <p:spPr>
          <a:xfrm>
            <a:off x="1421416" y="1797529"/>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c) Disabled people will have access to the supports and resources that work for them. They will feel confident their employers can meet their needs and can harness their potential. </a:t>
            </a: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029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0AC48-6E79-A516-1311-5EFB858048B1}"/>
              </a:ext>
            </a:extLst>
          </p:cNvPr>
          <p:cNvSpPr>
            <a:spLocks noGrp="1"/>
          </p:cNvSpPr>
          <p:nvPr>
            <p:ph type="title"/>
          </p:nvPr>
        </p:nvSpPr>
        <p:spPr>
          <a:xfrm>
            <a:off x="1421565" y="405550"/>
            <a:ext cx="8777139" cy="563231"/>
          </a:xfrm>
        </p:spPr>
        <p:txBody>
          <a:bodyPr/>
          <a:lstStyle/>
          <a:p>
            <a:r>
              <a:rPr lang="en-NZ"/>
              <a:t>Success in employment means:</a:t>
            </a:r>
          </a:p>
        </p:txBody>
      </p:sp>
      <p:sp>
        <p:nvSpPr>
          <p:cNvPr id="3" name="Text Placeholder 2">
            <a:extLst>
              <a:ext uri="{FF2B5EF4-FFF2-40B4-BE49-F238E27FC236}">
                <a16:creationId xmlns:a16="http://schemas.microsoft.com/office/drawing/2014/main" id="{63867B94-5EF4-5F4C-54AA-EA0DE3AA7695}"/>
              </a:ext>
            </a:extLst>
          </p:cNvPr>
          <p:cNvSpPr>
            <a:spLocks noGrp="1"/>
          </p:cNvSpPr>
          <p:nvPr>
            <p:ph type="body" sz="quarter" idx="10"/>
          </p:nvPr>
        </p:nvSpPr>
        <p:spPr>
          <a:xfrm>
            <a:off x="1421416" y="1797529"/>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d) Better work outcomes will give disabled people more economic security, dignity, self-determination and choice – and this will improve other outcomes, like health and housing.</a:t>
            </a: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3520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F3A03-BF15-F406-082D-1E8753B69FFF}"/>
              </a:ext>
            </a:extLst>
          </p:cNvPr>
          <p:cNvSpPr>
            <a:spLocks noGrp="1"/>
          </p:cNvSpPr>
          <p:nvPr>
            <p:ph type="title"/>
          </p:nvPr>
        </p:nvSpPr>
        <p:spPr>
          <a:xfrm>
            <a:off x="1421565" y="170101"/>
            <a:ext cx="8777139" cy="1034129"/>
          </a:xfrm>
        </p:spPr>
        <p:txBody>
          <a:bodyPr/>
          <a:lstStyle/>
          <a:p>
            <a:r>
              <a:rPr lang="en-US"/>
              <a:t>Success in employment - your thoughts</a:t>
            </a:r>
            <a:endParaRPr lang="en-NZ"/>
          </a:p>
        </p:txBody>
      </p:sp>
      <p:sp>
        <p:nvSpPr>
          <p:cNvPr id="3" name="Text Placeholder 2">
            <a:extLst>
              <a:ext uri="{FF2B5EF4-FFF2-40B4-BE49-F238E27FC236}">
                <a16:creationId xmlns:a16="http://schemas.microsoft.com/office/drawing/2014/main" id="{0ABACABE-2E3A-0756-4AF4-B9A4E9165F04}"/>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How much do you agree with the description of what success in employment means?</a:t>
            </a: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Do you have any further comments or suggestions on the goal or the description of what success means?</a:t>
            </a: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8173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8A54-962F-7C8F-68C4-3394605329AF}"/>
              </a:ext>
            </a:extLst>
          </p:cNvPr>
          <p:cNvSpPr>
            <a:spLocks noGrp="1"/>
          </p:cNvSpPr>
          <p:nvPr>
            <p:ph type="title"/>
          </p:nvPr>
        </p:nvSpPr>
        <p:spPr>
          <a:xfrm>
            <a:off x="1421565" y="405550"/>
            <a:ext cx="8777139" cy="563231"/>
          </a:xfrm>
        </p:spPr>
        <p:txBody>
          <a:bodyPr/>
          <a:lstStyle/>
          <a:p>
            <a:r>
              <a:rPr lang="en-NZ"/>
              <a:t>Employment actions</a:t>
            </a:r>
          </a:p>
        </p:txBody>
      </p:sp>
      <p:sp>
        <p:nvSpPr>
          <p:cNvPr id="3" name="Text Placeholder 2">
            <a:extLst>
              <a:ext uri="{FF2B5EF4-FFF2-40B4-BE49-F238E27FC236}">
                <a16:creationId xmlns:a16="http://schemas.microsoft.com/office/drawing/2014/main" id="{31127B9D-6497-6B97-592A-40268583F8F9}"/>
              </a:ext>
            </a:extLst>
          </p:cNvPr>
          <p:cNvSpPr>
            <a:spLocks noGrp="1"/>
          </p:cNvSpPr>
          <p:nvPr>
            <p:ph type="body" sz="quarter" idx="10"/>
          </p:nvPr>
        </p:nvSpPr>
        <p:spPr>
          <a:xfrm>
            <a:off x="1421565" y="1870681"/>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In the draft New Zealand Disability Strategy, there are 6 proposed employment actions.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As we move along, please consider how much you agree with each action.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618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CFEF-2197-364E-F381-B42A29246A4D}"/>
              </a:ext>
            </a:extLst>
          </p:cNvPr>
          <p:cNvSpPr>
            <a:spLocks noGrp="1"/>
          </p:cNvSpPr>
          <p:nvPr>
            <p:ph type="title"/>
          </p:nvPr>
        </p:nvSpPr>
        <p:spPr>
          <a:xfrm>
            <a:off x="1421565" y="405550"/>
            <a:ext cx="8777139" cy="563231"/>
          </a:xfrm>
        </p:spPr>
        <p:txBody>
          <a:bodyPr/>
          <a:lstStyle/>
          <a:p>
            <a:r>
              <a:rPr lang="en-NZ"/>
              <a:t>Employment | Action 1</a:t>
            </a:r>
          </a:p>
        </p:txBody>
      </p:sp>
      <p:sp>
        <p:nvSpPr>
          <p:cNvPr id="3" name="Text Placeholder 2">
            <a:extLst>
              <a:ext uri="{FF2B5EF4-FFF2-40B4-BE49-F238E27FC236}">
                <a16:creationId xmlns:a16="http://schemas.microsoft.com/office/drawing/2014/main" id="{24062F49-F801-E0E9-0CB6-4367D49A5D4F}"/>
              </a:ext>
            </a:extLst>
          </p:cNvPr>
          <p:cNvSpPr>
            <a:spLocks noGrp="1"/>
          </p:cNvSpPr>
          <p:nvPr>
            <p:ph type="body" sz="quarter" idx="10"/>
          </p:nvPr>
        </p:nvSpPr>
        <p:spPr>
          <a:xfrm>
            <a:off x="1421565" y="1852393"/>
            <a:ext cx="8777288" cy="435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Work to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centralise</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and make accessible, information and guidance for disabled people to identify and pursue job pathways matched to their skills and interests.</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2712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CFEF-2197-364E-F381-B42A29246A4D}"/>
              </a:ext>
            </a:extLst>
          </p:cNvPr>
          <p:cNvSpPr>
            <a:spLocks noGrp="1"/>
          </p:cNvSpPr>
          <p:nvPr>
            <p:ph type="title"/>
          </p:nvPr>
        </p:nvSpPr>
        <p:spPr>
          <a:xfrm>
            <a:off x="1421565" y="405550"/>
            <a:ext cx="8777139" cy="563231"/>
          </a:xfrm>
        </p:spPr>
        <p:txBody>
          <a:bodyPr/>
          <a:lstStyle/>
          <a:p>
            <a:r>
              <a:rPr lang="en-NZ"/>
              <a:t>Employment | Action 2</a:t>
            </a:r>
          </a:p>
        </p:txBody>
      </p:sp>
      <p:sp>
        <p:nvSpPr>
          <p:cNvPr id="3" name="Text Placeholder 2">
            <a:extLst>
              <a:ext uri="{FF2B5EF4-FFF2-40B4-BE49-F238E27FC236}">
                <a16:creationId xmlns:a16="http://schemas.microsoft.com/office/drawing/2014/main" id="{24062F49-F801-E0E9-0CB6-4367D49A5D4F}"/>
              </a:ext>
            </a:extLst>
          </p:cNvPr>
          <p:cNvSpPr>
            <a:spLocks noGrp="1"/>
          </p:cNvSpPr>
          <p:nvPr>
            <p:ph type="body" sz="quarter" idx="10"/>
          </p:nvPr>
        </p:nvSpPr>
        <p:spPr>
          <a:xfrm>
            <a:off x="1421416" y="2101112"/>
            <a:ext cx="8777288" cy="435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Review specialist employment supports to improve employment outcomes, in consultation with disabled people.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3626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CFEF-2197-364E-F381-B42A29246A4D}"/>
              </a:ext>
            </a:extLst>
          </p:cNvPr>
          <p:cNvSpPr>
            <a:spLocks noGrp="1"/>
          </p:cNvSpPr>
          <p:nvPr>
            <p:ph type="title"/>
          </p:nvPr>
        </p:nvSpPr>
        <p:spPr>
          <a:xfrm>
            <a:off x="1421565" y="405550"/>
            <a:ext cx="8777139" cy="563231"/>
          </a:xfrm>
        </p:spPr>
        <p:txBody>
          <a:bodyPr/>
          <a:lstStyle/>
          <a:p>
            <a:r>
              <a:rPr lang="en-NZ"/>
              <a:t>Employment | Action 3</a:t>
            </a:r>
          </a:p>
        </p:txBody>
      </p:sp>
      <p:sp>
        <p:nvSpPr>
          <p:cNvPr id="3" name="Text Placeholder 2">
            <a:extLst>
              <a:ext uri="{FF2B5EF4-FFF2-40B4-BE49-F238E27FC236}">
                <a16:creationId xmlns:a16="http://schemas.microsoft.com/office/drawing/2014/main" id="{24062F49-F801-E0E9-0CB6-4367D49A5D4F}"/>
              </a:ext>
            </a:extLst>
          </p:cNvPr>
          <p:cNvSpPr>
            <a:spLocks noGrp="1"/>
          </p:cNvSpPr>
          <p:nvPr>
            <p:ph type="body" sz="quarter" idx="10"/>
          </p:nvPr>
        </p:nvSpPr>
        <p:spPr>
          <a:xfrm>
            <a:off x="1421416" y="1834105"/>
            <a:ext cx="8777288" cy="435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Work with disabled people, employers and employer networks to develop mentorship programs connecting disabled people with successful disabled professionals or employers to provide guidance and support in navigating </a:t>
            </a:r>
            <a:endParaRPr kumimoji="0" lang="en-NZ"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their careers.</a:t>
            </a:r>
            <a:endParaRPr kumimoji="0" lang="en-NZ" sz="2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31897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CFEF-2197-364E-F381-B42A29246A4D}"/>
              </a:ext>
            </a:extLst>
          </p:cNvPr>
          <p:cNvSpPr>
            <a:spLocks noGrp="1"/>
          </p:cNvSpPr>
          <p:nvPr>
            <p:ph type="title"/>
          </p:nvPr>
        </p:nvSpPr>
        <p:spPr>
          <a:xfrm>
            <a:off x="1421565" y="405550"/>
            <a:ext cx="8777139" cy="563231"/>
          </a:xfrm>
        </p:spPr>
        <p:txBody>
          <a:bodyPr/>
          <a:lstStyle/>
          <a:p>
            <a:r>
              <a:rPr lang="en-NZ"/>
              <a:t>Employment | Action 4</a:t>
            </a:r>
          </a:p>
        </p:txBody>
      </p:sp>
      <p:sp>
        <p:nvSpPr>
          <p:cNvPr id="3" name="Text Placeholder 2">
            <a:extLst>
              <a:ext uri="{FF2B5EF4-FFF2-40B4-BE49-F238E27FC236}">
                <a16:creationId xmlns:a16="http://schemas.microsoft.com/office/drawing/2014/main" id="{24062F49-F801-E0E9-0CB6-4367D49A5D4F}"/>
              </a:ext>
            </a:extLst>
          </p:cNvPr>
          <p:cNvSpPr>
            <a:spLocks noGrp="1"/>
          </p:cNvSpPr>
          <p:nvPr>
            <p:ph type="body" sz="quarter" idx="10"/>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Partner with disabled people and support providers to create a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centralised</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accessible repository of practical information and resources for employers and employer networks so they can support disabled people throughout the employment lifecycle and to share knowledge and success stories.</a:t>
            </a:r>
          </a:p>
        </p:txBody>
      </p:sp>
    </p:spTree>
    <p:extLst>
      <p:ext uri="{BB962C8B-B14F-4D97-AF65-F5344CB8AC3E}">
        <p14:creationId xmlns:p14="http://schemas.microsoft.com/office/powerpoint/2010/main" val="5241678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ACFEF-2197-364E-F381-B42A29246A4D}"/>
              </a:ext>
            </a:extLst>
          </p:cNvPr>
          <p:cNvSpPr>
            <a:spLocks noGrp="1"/>
          </p:cNvSpPr>
          <p:nvPr>
            <p:ph type="title"/>
          </p:nvPr>
        </p:nvSpPr>
        <p:spPr>
          <a:xfrm>
            <a:off x="1421565" y="405550"/>
            <a:ext cx="8777139" cy="563231"/>
          </a:xfrm>
        </p:spPr>
        <p:txBody>
          <a:bodyPr/>
          <a:lstStyle/>
          <a:p>
            <a:r>
              <a:rPr lang="en-NZ"/>
              <a:t>Employment | Action 5</a:t>
            </a:r>
          </a:p>
        </p:txBody>
      </p:sp>
      <p:sp>
        <p:nvSpPr>
          <p:cNvPr id="3" name="Text Placeholder 2">
            <a:extLst>
              <a:ext uri="{FF2B5EF4-FFF2-40B4-BE49-F238E27FC236}">
                <a16:creationId xmlns:a16="http://schemas.microsoft.com/office/drawing/2014/main" id="{24062F49-F801-E0E9-0CB6-4367D49A5D4F}"/>
              </a:ext>
            </a:extLst>
          </p:cNvPr>
          <p:cNvSpPr>
            <a:spLocks noGrp="1"/>
          </p:cNvSpPr>
          <p:nvPr>
            <p:ph type="body" sz="quarter" idx="10"/>
          </p:nvPr>
        </p:nvSpPr>
        <p:spPr>
          <a:xfrm>
            <a:off x="1412875" y="1578072"/>
            <a:ext cx="8777288" cy="4712999"/>
          </a:xfrm>
        </p:spPr>
        <p:txBody>
          <a:bodyPr>
            <a:normAutofit lnSpcReduction="10000"/>
          </a:body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Partner with disabled people, employers and employer networks to improve accessibility and inclusion in employment lifecycles for disabled people. This includes promoting and enabling the design of jobs and workplaces to support: </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a:p>
            <a:pPr marL="4572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inclusion of disabled people</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a:p>
            <a:pPr marL="457200" marR="0" lvl="0" indent="-4572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flexible working arrangements and reasonable accommodations</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a:p>
            <a:pPr marL="457200" marR="0" lvl="0" indent="-4572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assessing the accessibility of workplaces.</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p:txBody>
      </p:sp>
    </p:spTree>
    <p:extLst>
      <p:ext uri="{BB962C8B-B14F-4D97-AF65-F5344CB8AC3E}">
        <p14:creationId xmlns:p14="http://schemas.microsoft.com/office/powerpoint/2010/main" val="5996447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49BD-75F0-D950-95AB-D288401FCEC3}"/>
              </a:ext>
            </a:extLst>
          </p:cNvPr>
          <p:cNvSpPr>
            <a:spLocks noGrp="1"/>
          </p:cNvSpPr>
          <p:nvPr>
            <p:ph type="title"/>
          </p:nvPr>
        </p:nvSpPr>
        <p:spPr>
          <a:xfrm>
            <a:off x="1421565" y="405550"/>
            <a:ext cx="8777139" cy="563231"/>
          </a:xfrm>
        </p:spPr>
        <p:txBody>
          <a:bodyPr/>
          <a:lstStyle/>
          <a:p>
            <a:r>
              <a:rPr lang="en-NZ"/>
              <a:t>Employment | Action 6</a:t>
            </a:r>
          </a:p>
        </p:txBody>
      </p:sp>
      <p:sp>
        <p:nvSpPr>
          <p:cNvPr id="3" name="Text Placeholder 2">
            <a:extLst>
              <a:ext uri="{FF2B5EF4-FFF2-40B4-BE49-F238E27FC236}">
                <a16:creationId xmlns:a16="http://schemas.microsoft.com/office/drawing/2014/main" id="{DECE7680-380E-5C7D-3072-99CDA2F5E0DC}"/>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Implement a targeted, ongoing awareness campaign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publicising</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guidance and resources for employers and employees on accessibility and inclusion, relevant data and reports, and highlighting the positive impact disabled people have had on workplaces. This action will support employment action 4.</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endParaRPr lang="en-NZ"/>
          </a:p>
        </p:txBody>
      </p:sp>
    </p:spTree>
    <p:extLst>
      <p:ext uri="{BB962C8B-B14F-4D97-AF65-F5344CB8AC3E}">
        <p14:creationId xmlns:p14="http://schemas.microsoft.com/office/powerpoint/2010/main" val="306723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22725D-67DC-3015-01B3-80092C9627D0}"/>
              </a:ext>
            </a:extLst>
          </p:cNvPr>
          <p:cNvSpPr>
            <a:spLocks noGrp="1"/>
          </p:cNvSpPr>
          <p:nvPr>
            <p:ph type="title"/>
          </p:nvPr>
        </p:nvSpPr>
        <p:spPr>
          <a:xfrm>
            <a:off x="1421565" y="358895"/>
            <a:ext cx="9309548" cy="602665"/>
          </a:xfrm>
        </p:spPr>
        <p:txBody>
          <a:bodyPr/>
          <a:lstStyle/>
          <a:p>
            <a:r>
              <a:rPr lang="en-US"/>
              <a:t>Our proposed vision – your thoughts</a:t>
            </a:r>
            <a:endParaRPr lang="en-NZ"/>
          </a:p>
        </p:txBody>
      </p:sp>
      <p:sp>
        <p:nvSpPr>
          <p:cNvPr id="6" name="Text Placeholder 5">
            <a:extLst>
              <a:ext uri="{FF2B5EF4-FFF2-40B4-BE49-F238E27FC236}">
                <a16:creationId xmlns:a16="http://schemas.microsoft.com/office/drawing/2014/main" id="{517FA1A1-83D5-9BA5-A061-9AEE210A4CA1}"/>
              </a:ext>
            </a:extLst>
          </p:cNvPr>
          <p:cNvSpPr>
            <a:spLocks noGrp="1"/>
          </p:cNvSpPr>
          <p:nvPr>
            <p:ph type="body" sz="quarter" idx="10"/>
          </p:nvPr>
        </p:nvSpPr>
        <p:spPr>
          <a:xfrm>
            <a:off x="1421565" y="1566862"/>
            <a:ext cx="9697539" cy="4932243"/>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500" b="1" i="0" u="none" strike="noStrike" kern="1200" cap="none" spc="0" normalizeH="0" baseline="0" noProof="0">
                <a:ln>
                  <a:noFill/>
                </a:ln>
                <a:solidFill>
                  <a:prstClr val="black"/>
                </a:solidFill>
                <a:effectLst/>
                <a:uLnTx/>
                <a:uFillTx/>
                <a:latin typeface="Verdana"/>
                <a:ea typeface="Verdana"/>
                <a:cs typeface="+mn-cs"/>
              </a:rPr>
              <a:t>How much do you agree with the following statements about the vision?</a:t>
            </a:r>
            <a:endParaRPr kumimoji="0" lang="en-US" sz="2500" b="1" i="0" u="none" strike="noStrike" kern="1200" cap="none" spc="0" normalizeH="0" baseline="0" noProof="0">
              <a:ln>
                <a:noFill/>
              </a:ln>
              <a:solidFill>
                <a:prstClr val="black"/>
              </a:solidFill>
              <a:effectLst/>
              <a:uLnTx/>
              <a:uFillTx/>
              <a:latin typeface="Calibri" panose="020F0502020204030204"/>
              <a:ea typeface="+mn-ea"/>
              <a:cs typeface="+mn-cs"/>
            </a:endParaRP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2500" b="0" i="0" u="none" strike="noStrike" kern="1200" cap="none" spc="0" normalizeH="0" baseline="0" noProof="0">
                <a:ln>
                  <a:noFill/>
                </a:ln>
                <a:solidFill>
                  <a:prstClr val="black"/>
                </a:solidFill>
                <a:effectLst/>
                <a:uLnTx/>
                <a:uFillTx/>
                <a:latin typeface="Verdana"/>
                <a:ea typeface="Verdana"/>
                <a:cs typeface="+mn-cs"/>
              </a:rPr>
              <a:t>The vision is clear and easy to understand.</a:t>
            </a:r>
          </a:p>
          <a:p>
            <a:pPr marL="514350" marR="0" lvl="0" indent="-514350" algn="l" defTabSz="914400" rtl="0" eaLnBrk="1" fontAlgn="auto" latinLnBrk="0" hangingPunct="1">
              <a:lnSpc>
                <a:spcPct val="120000"/>
              </a:lnSpc>
              <a:spcBef>
                <a:spcPts val="0"/>
              </a:spcBef>
              <a:spcAft>
                <a:spcPts val="600"/>
              </a:spcAft>
              <a:buClrTx/>
              <a:buSzTx/>
              <a:buFontTx/>
              <a:buAutoNum type="arabicParenR"/>
              <a:tabLst/>
              <a:defRPr/>
            </a:pPr>
            <a:r>
              <a:rPr kumimoji="0" lang="en-US" sz="2500" b="0" i="0" u="none" strike="noStrike" kern="1200" cap="none" spc="0" normalizeH="0" baseline="0" noProof="0">
                <a:ln>
                  <a:noFill/>
                </a:ln>
                <a:solidFill>
                  <a:prstClr val="black"/>
                </a:solidFill>
                <a:effectLst/>
                <a:uLnTx/>
                <a:uFillTx/>
                <a:latin typeface="Verdana"/>
                <a:ea typeface="Verdana"/>
                <a:cs typeface="+mn-cs"/>
              </a:rPr>
              <a:t>The vision aligns with the values and aspirations of disabled people.</a:t>
            </a:r>
          </a:p>
          <a:p>
            <a:pPr marL="514350" marR="0" lvl="0" indent="-514350" algn="l" defTabSz="914400" rtl="0" eaLnBrk="1" fontAlgn="auto" latinLnBrk="0" hangingPunct="1">
              <a:lnSpc>
                <a:spcPct val="120000"/>
              </a:lnSpc>
              <a:spcBef>
                <a:spcPts val="0"/>
              </a:spcBef>
              <a:spcAft>
                <a:spcPts val="0"/>
              </a:spcAft>
              <a:buClrTx/>
              <a:buSzTx/>
              <a:buFontTx/>
              <a:buAutoNum type="arabicParenR"/>
              <a:tabLst/>
              <a:defRPr/>
            </a:pPr>
            <a:r>
              <a:rPr kumimoji="0" lang="en-US" sz="2500" b="0" i="0" u="none" strike="noStrike" kern="1200" cap="none" spc="0" normalizeH="0" baseline="0" noProof="0">
                <a:ln>
                  <a:noFill/>
                </a:ln>
                <a:solidFill>
                  <a:prstClr val="black"/>
                </a:solidFill>
                <a:effectLst/>
                <a:uLnTx/>
                <a:uFillTx/>
                <a:latin typeface="Verdana"/>
                <a:ea typeface="Verdana"/>
                <a:cs typeface="+mn-cs"/>
              </a:rPr>
              <a:t>I feel confident the vision will lead to meaningful change.</a:t>
            </a:r>
            <a:br>
              <a:rPr kumimoji="0" lang="en-US" sz="2500" b="0" i="0" u="none" strike="noStrike" kern="1200" cap="none" spc="0" normalizeH="0" baseline="0" noProof="0">
                <a:ln>
                  <a:noFill/>
                </a:ln>
                <a:solidFill>
                  <a:prstClr val="black"/>
                </a:solidFill>
                <a:effectLst/>
                <a:uLnTx/>
                <a:uFillTx/>
                <a:latin typeface="Verdana"/>
                <a:ea typeface="Verdana"/>
                <a:cs typeface="+mn-cs"/>
              </a:rPr>
            </a:br>
            <a:endParaRPr kumimoji="0" lang="en-US" sz="25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500" b="0" i="0" u="none" strike="noStrike" kern="1200" cap="none" spc="0" normalizeH="0" baseline="0" noProof="0">
                <a:ln>
                  <a:noFill/>
                </a:ln>
                <a:solidFill>
                  <a:prstClr val="black"/>
                </a:solidFill>
                <a:effectLst/>
                <a:uLnTx/>
                <a:uFillTx/>
                <a:latin typeface="Verdana"/>
                <a:ea typeface="Verdana"/>
                <a:cs typeface="+mn-cs"/>
              </a:rPr>
              <a:t>Do you have any further comments or suggestions about the vision?</a:t>
            </a:r>
          </a:p>
        </p:txBody>
      </p:sp>
    </p:spTree>
    <p:extLst>
      <p:ext uri="{BB962C8B-B14F-4D97-AF65-F5344CB8AC3E}">
        <p14:creationId xmlns:p14="http://schemas.microsoft.com/office/powerpoint/2010/main" val="4288219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D9134-33ED-C19F-0A15-F50164F3F7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D50AA0-2E4D-7D99-935D-0B023779B45A}"/>
              </a:ext>
            </a:extLst>
          </p:cNvPr>
          <p:cNvSpPr>
            <a:spLocks noGrp="1"/>
          </p:cNvSpPr>
          <p:nvPr>
            <p:ph type="title" idx="4294967295"/>
          </p:nvPr>
        </p:nvSpPr>
        <p:spPr>
          <a:xfrm>
            <a:off x="2641600" y="2495550"/>
            <a:ext cx="5664200" cy="1770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95000"/>
              </a:lnSpc>
              <a:spcBef>
                <a:spcPts val="1000"/>
              </a:spcBef>
              <a:spcAft>
                <a:spcPts val="1000"/>
              </a:spcAft>
              <a:buClrTx/>
              <a:buSzTx/>
              <a:buFont typeface="Arial" panose="020B0604020202020204" pitchFamily="34" charset="0"/>
              <a:buNone/>
              <a:tabLst/>
              <a:defRPr/>
            </a:pPr>
            <a:r>
              <a:rPr kumimoji="0" lang="mi-NZ" sz="4550" b="0" i="0" u="none" strike="noStrike" kern="1200" cap="none" spc="0" normalizeH="0" baseline="0" noProof="0" err="1">
                <a:ln>
                  <a:noFill/>
                </a:ln>
                <a:solidFill>
                  <a:schemeClr val="accent1"/>
                </a:solidFill>
                <a:effectLst/>
                <a:uLnTx/>
                <a:uFillTx/>
                <a:latin typeface="+mn-lt"/>
                <a:ea typeface="+mn-ea"/>
                <a:cs typeface="+mn-cs"/>
              </a:rPr>
              <a:t>Let’s</a:t>
            </a:r>
            <a:r>
              <a:rPr kumimoji="0" lang="mi-NZ" sz="4550" b="0" i="0" u="none" strike="noStrike" kern="1200" cap="none" spc="0" normalizeH="0" baseline="0" noProof="0">
                <a:ln>
                  <a:noFill/>
                </a:ln>
                <a:solidFill>
                  <a:schemeClr val="accent1"/>
                </a:solidFill>
                <a:effectLst/>
                <a:uLnTx/>
                <a:uFillTx/>
                <a:latin typeface="+mn-lt"/>
                <a:ea typeface="+mn-ea"/>
                <a:cs typeface="+mn-cs"/>
              </a:rPr>
              <a:t> </a:t>
            </a:r>
            <a:r>
              <a:rPr kumimoji="0" lang="mi-NZ" sz="4550" b="0" i="0" u="none" strike="noStrike" kern="1200" cap="none" spc="0" normalizeH="0" baseline="0" noProof="0" err="1">
                <a:ln>
                  <a:noFill/>
                </a:ln>
                <a:solidFill>
                  <a:schemeClr val="accent1"/>
                </a:solidFill>
                <a:effectLst/>
                <a:uLnTx/>
                <a:uFillTx/>
                <a:latin typeface="+mn-lt"/>
                <a:ea typeface="+mn-ea"/>
                <a:cs typeface="+mn-cs"/>
              </a:rPr>
              <a:t>discuss</a:t>
            </a:r>
            <a:r>
              <a:rPr kumimoji="0" lang="mi-NZ" sz="4550" b="0" i="0" u="none" strike="noStrike" kern="1200" cap="none" spc="0" normalizeH="0" baseline="0" noProof="0">
                <a:ln>
                  <a:noFill/>
                </a:ln>
                <a:solidFill>
                  <a:schemeClr val="accent1"/>
                </a:solidFill>
                <a:effectLst/>
                <a:uLnTx/>
                <a:uFillTx/>
                <a:latin typeface="+mn-lt"/>
                <a:ea typeface="+mn-ea"/>
                <a:cs typeface="+mn-cs"/>
              </a:rPr>
              <a:t>...</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kumimoji="0" lang="mi-NZ" sz="5600" b="1" i="0" u="none" strike="noStrike" kern="1200" cap="none" spc="0" normalizeH="0" baseline="0" noProof="0">
                <a:ln>
                  <a:noFill/>
                </a:ln>
                <a:solidFill>
                  <a:schemeClr val="accent1"/>
                </a:solidFill>
                <a:effectLst/>
                <a:uLnTx/>
                <a:uFillTx/>
                <a:latin typeface="+mn-lt"/>
                <a:ea typeface="+mn-ea"/>
                <a:cs typeface="+mn-cs"/>
              </a:rPr>
              <a:t>Health</a:t>
            </a:r>
            <a:endParaRPr kumimoji="0" lang="en-NZ" sz="5600" b="1" i="0" u="none" strike="noStrike" kern="1200" cap="none" spc="0" normalizeH="0" baseline="0" noProof="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742636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2A3B-6ADA-A568-C8B0-6F5675DB06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CB19F2-B0EA-3395-FCA4-4F4CDA73BBFA}"/>
              </a:ext>
            </a:extLst>
          </p:cNvPr>
          <p:cNvSpPr>
            <a:spLocks noGrp="1"/>
          </p:cNvSpPr>
          <p:nvPr>
            <p:ph type="title"/>
          </p:nvPr>
        </p:nvSpPr>
        <p:spPr/>
        <p:txBody>
          <a:bodyPr/>
          <a:lstStyle/>
          <a:p>
            <a:r>
              <a:rPr lang="en-US"/>
              <a:t>The goal for health is:</a:t>
            </a:r>
          </a:p>
        </p:txBody>
      </p:sp>
      <p:sp>
        <p:nvSpPr>
          <p:cNvPr id="7" name="Text Placeholder 6">
            <a:extLst>
              <a:ext uri="{FF2B5EF4-FFF2-40B4-BE49-F238E27FC236}">
                <a16:creationId xmlns:a16="http://schemas.microsoft.com/office/drawing/2014/main" id="{51EEC99A-EE1F-8F8C-2BAF-26823555FA15}"/>
              </a:ext>
            </a:extLst>
          </p:cNvPr>
          <p:cNvSpPr>
            <a:spLocks noGrp="1"/>
          </p:cNvSpPr>
          <p:nvPr>
            <p:ph type="body" sz="quarter" idx="10"/>
          </p:nvPr>
        </p:nvSpPr>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Disabled people will achieve the highest possible standard of health and wellbeing. They will decide what this means for themselves and their whānau.</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42391718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2A3B-6ADA-A568-C8B0-6F5675DB06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CB19F2-B0EA-3395-FCA4-4F4CDA73BBFA}"/>
              </a:ext>
            </a:extLst>
          </p:cNvPr>
          <p:cNvSpPr>
            <a:spLocks noGrp="1"/>
          </p:cNvSpPr>
          <p:nvPr>
            <p:ph type="title"/>
          </p:nvPr>
        </p:nvSpPr>
        <p:spPr>
          <a:xfrm>
            <a:off x="1413024" y="223890"/>
            <a:ext cx="8777139" cy="1034129"/>
          </a:xfrm>
        </p:spPr>
        <p:txBody>
          <a:bodyPr/>
          <a:lstStyle/>
          <a:p>
            <a:r>
              <a:rPr lang="en-US"/>
              <a:t>The goal for health – your thoughts</a:t>
            </a:r>
          </a:p>
        </p:txBody>
      </p:sp>
      <p:sp>
        <p:nvSpPr>
          <p:cNvPr id="7" name="Text Placeholder 6">
            <a:extLst>
              <a:ext uri="{FF2B5EF4-FFF2-40B4-BE49-F238E27FC236}">
                <a16:creationId xmlns:a16="http://schemas.microsoft.com/office/drawing/2014/main" id="{51EEC99A-EE1F-8F8C-2BAF-26823555FA15}"/>
              </a:ext>
            </a:extLst>
          </p:cNvPr>
          <p:cNvSpPr>
            <a:spLocks noGrp="1"/>
          </p:cNvSpPr>
          <p:nvPr>
            <p:ph type="body" sz="quarter" idx="10"/>
          </p:nvPr>
        </p:nvSpPr>
        <p:spPr>
          <a:xfrm>
            <a:off x="1412875" y="2282772"/>
            <a:ext cx="8777288" cy="4351338"/>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How much do you agree with the goal for health?</a:t>
            </a:r>
            <a:endParaRPr kumimoji="0" lang="en-US"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20354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2A3B-6ADA-A568-C8B0-6F5675DB06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CB19F2-B0EA-3395-FCA4-4F4CDA73BBFA}"/>
              </a:ext>
            </a:extLst>
          </p:cNvPr>
          <p:cNvSpPr>
            <a:spLocks noGrp="1"/>
          </p:cNvSpPr>
          <p:nvPr>
            <p:ph type="title"/>
          </p:nvPr>
        </p:nvSpPr>
        <p:spPr/>
        <p:txBody>
          <a:bodyPr/>
          <a:lstStyle/>
          <a:p>
            <a:r>
              <a:rPr lang="en-US"/>
              <a:t>Success in health means:</a:t>
            </a:r>
          </a:p>
        </p:txBody>
      </p:sp>
      <p:sp>
        <p:nvSpPr>
          <p:cNvPr id="7" name="Text Placeholder 6">
            <a:extLst>
              <a:ext uri="{FF2B5EF4-FFF2-40B4-BE49-F238E27FC236}">
                <a16:creationId xmlns:a16="http://schemas.microsoft.com/office/drawing/2014/main" id="{51EEC99A-EE1F-8F8C-2BAF-26823555FA15}"/>
              </a:ext>
            </a:extLst>
          </p:cNvPr>
          <p:cNvSpPr>
            <a:spLocks noGrp="1"/>
          </p:cNvSpPr>
          <p:nvPr>
            <p:ph type="body" sz="quarter" idx="10"/>
          </p:nvPr>
        </p:nvSpPr>
        <p:spPr>
          <a:xfrm>
            <a:off x="1421416" y="2101112"/>
            <a:ext cx="8777288" cy="4351338"/>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 The health system will enhance quality of life for disabled people, so they thrive, grow and enjoy lives they value.</a:t>
            </a:r>
          </a:p>
        </p:txBody>
      </p:sp>
    </p:spTree>
    <p:extLst>
      <p:ext uri="{BB962C8B-B14F-4D97-AF65-F5344CB8AC3E}">
        <p14:creationId xmlns:p14="http://schemas.microsoft.com/office/powerpoint/2010/main" val="1636282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2A3B-6ADA-A568-C8B0-6F5675DB06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CB19F2-B0EA-3395-FCA4-4F4CDA73BBFA}"/>
              </a:ext>
            </a:extLst>
          </p:cNvPr>
          <p:cNvSpPr>
            <a:spLocks noGrp="1"/>
          </p:cNvSpPr>
          <p:nvPr>
            <p:ph type="title"/>
          </p:nvPr>
        </p:nvSpPr>
        <p:spPr/>
        <p:txBody>
          <a:bodyPr/>
          <a:lstStyle/>
          <a:p>
            <a:r>
              <a:rPr lang="en-US"/>
              <a:t>Success in health means:</a:t>
            </a:r>
          </a:p>
        </p:txBody>
      </p:sp>
      <p:sp>
        <p:nvSpPr>
          <p:cNvPr id="7" name="Text Placeholder 6">
            <a:extLst>
              <a:ext uri="{FF2B5EF4-FFF2-40B4-BE49-F238E27FC236}">
                <a16:creationId xmlns:a16="http://schemas.microsoft.com/office/drawing/2014/main" id="{51EEC99A-EE1F-8F8C-2BAF-26823555FA15}"/>
              </a:ext>
            </a:extLst>
          </p:cNvPr>
          <p:cNvSpPr>
            <a:spLocks noGrp="1"/>
          </p:cNvSpPr>
          <p:nvPr>
            <p:ph type="body" sz="quarter" idx="10"/>
          </p:nvPr>
        </p:nvSpPr>
        <p:spPr>
          <a:xfrm>
            <a:off x="1421416" y="1797529"/>
            <a:ext cx="8777288" cy="4351338"/>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b)	Disabled people will have self-determination through their whole health journey because they have choice and control, can make informed decisions about their health and wellbeing, and those decisions are respected.</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897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2A3B-6ADA-A568-C8B0-6F5675DB06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CB19F2-B0EA-3395-FCA4-4F4CDA73BBFA}"/>
              </a:ext>
            </a:extLst>
          </p:cNvPr>
          <p:cNvSpPr>
            <a:spLocks noGrp="1"/>
          </p:cNvSpPr>
          <p:nvPr>
            <p:ph type="title"/>
          </p:nvPr>
        </p:nvSpPr>
        <p:spPr/>
        <p:txBody>
          <a:bodyPr/>
          <a:lstStyle/>
          <a:p>
            <a:r>
              <a:rPr lang="en-US"/>
              <a:t>Success in health means:</a:t>
            </a:r>
          </a:p>
        </p:txBody>
      </p:sp>
      <p:sp>
        <p:nvSpPr>
          <p:cNvPr id="7" name="Text Placeholder 6">
            <a:extLst>
              <a:ext uri="{FF2B5EF4-FFF2-40B4-BE49-F238E27FC236}">
                <a16:creationId xmlns:a16="http://schemas.microsoft.com/office/drawing/2014/main" id="{51EEC99A-EE1F-8F8C-2BAF-26823555FA15}"/>
              </a:ext>
            </a:extLst>
          </p:cNvPr>
          <p:cNvSpPr>
            <a:spLocks noGrp="1"/>
          </p:cNvSpPr>
          <p:nvPr>
            <p:ph type="body" sz="quarter" idx="10"/>
          </p:nvPr>
        </p:nvSpPr>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c)	Supporting tāngata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whaikaha</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Māori through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te</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ora o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te</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whānau (the health of whānau) will mean tāngata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whaikaha</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Māori are understood as part of a collective, and their whānau are involved in their health in ways that reflect their wishes.</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3852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2A3B-6ADA-A568-C8B0-6F5675DB06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CB19F2-B0EA-3395-FCA4-4F4CDA73BBFA}"/>
              </a:ext>
            </a:extLst>
          </p:cNvPr>
          <p:cNvSpPr>
            <a:spLocks noGrp="1"/>
          </p:cNvSpPr>
          <p:nvPr>
            <p:ph type="title"/>
          </p:nvPr>
        </p:nvSpPr>
        <p:spPr/>
        <p:txBody>
          <a:bodyPr/>
          <a:lstStyle/>
          <a:p>
            <a:r>
              <a:rPr lang="en-US"/>
              <a:t>Success in health means:</a:t>
            </a:r>
          </a:p>
        </p:txBody>
      </p:sp>
      <p:sp>
        <p:nvSpPr>
          <p:cNvPr id="7" name="Text Placeholder 6">
            <a:extLst>
              <a:ext uri="{FF2B5EF4-FFF2-40B4-BE49-F238E27FC236}">
                <a16:creationId xmlns:a16="http://schemas.microsoft.com/office/drawing/2014/main" id="{51EEC99A-EE1F-8F8C-2BAF-26823555FA15}"/>
              </a:ext>
            </a:extLst>
          </p:cNvPr>
          <p:cNvSpPr>
            <a:spLocks noGrp="1"/>
          </p:cNvSpPr>
          <p:nvPr>
            <p:ph type="body" sz="quarter" idx="10"/>
          </p:nvPr>
        </p:nvSpPr>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	Accessibility, equity, and inclusion will be embedded throughout the health system, including in health service design and delivery, and supported by a skilled and responsive health workforce.</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879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2A3B-6ADA-A568-C8B0-6F5675DB06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CB19F2-B0EA-3395-FCA4-4F4CDA73BBFA}"/>
              </a:ext>
            </a:extLst>
          </p:cNvPr>
          <p:cNvSpPr>
            <a:spLocks noGrp="1"/>
          </p:cNvSpPr>
          <p:nvPr>
            <p:ph type="title"/>
          </p:nvPr>
        </p:nvSpPr>
        <p:spPr/>
        <p:txBody>
          <a:bodyPr/>
          <a:lstStyle/>
          <a:p>
            <a:r>
              <a:rPr lang="en-US"/>
              <a:t>Success in health means:</a:t>
            </a:r>
          </a:p>
        </p:txBody>
      </p:sp>
      <p:sp>
        <p:nvSpPr>
          <p:cNvPr id="7" name="Text Placeholder 6">
            <a:extLst>
              <a:ext uri="{FF2B5EF4-FFF2-40B4-BE49-F238E27FC236}">
                <a16:creationId xmlns:a16="http://schemas.microsoft.com/office/drawing/2014/main" id="{51EEC99A-EE1F-8F8C-2BAF-26823555FA15}"/>
              </a:ext>
            </a:extLst>
          </p:cNvPr>
          <p:cNvSpPr>
            <a:spLocks noGrp="1"/>
          </p:cNvSpPr>
          <p:nvPr>
            <p:ph type="body" sz="quarter" idx="10"/>
          </p:nvPr>
        </p:nvSpPr>
        <p:spPr>
          <a:xfrm>
            <a:off x="1421416" y="1870681"/>
            <a:ext cx="8777288" cy="4351338"/>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e)	Data collection about disability will be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prioritised</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with data used to improve the health system for disabled people. </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8923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82A3B-6ADA-A568-C8B0-6F5675DB06B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CB19F2-B0EA-3395-FCA4-4F4CDA73BBFA}"/>
              </a:ext>
            </a:extLst>
          </p:cNvPr>
          <p:cNvSpPr>
            <a:spLocks noGrp="1"/>
          </p:cNvSpPr>
          <p:nvPr>
            <p:ph type="title"/>
          </p:nvPr>
        </p:nvSpPr>
        <p:spPr/>
        <p:txBody>
          <a:bodyPr/>
          <a:lstStyle/>
          <a:p>
            <a:r>
              <a:rPr lang="en-US"/>
              <a:t>Success in health means:</a:t>
            </a:r>
          </a:p>
        </p:txBody>
      </p:sp>
      <p:sp>
        <p:nvSpPr>
          <p:cNvPr id="7" name="Text Placeholder 6">
            <a:extLst>
              <a:ext uri="{FF2B5EF4-FFF2-40B4-BE49-F238E27FC236}">
                <a16:creationId xmlns:a16="http://schemas.microsoft.com/office/drawing/2014/main" id="{51EEC99A-EE1F-8F8C-2BAF-26823555FA15}"/>
              </a:ext>
            </a:extLst>
          </p:cNvPr>
          <p:cNvSpPr>
            <a:spLocks noGrp="1"/>
          </p:cNvSpPr>
          <p:nvPr>
            <p:ph type="body" sz="quarter" idx="10"/>
          </p:nvPr>
        </p:nvSpPr>
        <p:spPr>
          <a:xfrm>
            <a:off x="1421565" y="2101112"/>
            <a:ext cx="8777288" cy="4351338"/>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f)	‘Nothing about us without us’ will mean disabled people are involved and represented at every level of the health system.</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541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7C6EF-649B-8914-F836-2914C66AAC94}"/>
              </a:ext>
            </a:extLst>
          </p:cNvPr>
          <p:cNvSpPr>
            <a:spLocks noGrp="1"/>
          </p:cNvSpPr>
          <p:nvPr>
            <p:ph type="title"/>
          </p:nvPr>
        </p:nvSpPr>
        <p:spPr>
          <a:xfrm>
            <a:off x="1421565" y="405550"/>
            <a:ext cx="8777139" cy="563231"/>
          </a:xfrm>
        </p:spPr>
        <p:txBody>
          <a:bodyPr/>
          <a:lstStyle/>
          <a:p>
            <a:r>
              <a:rPr lang="en-US"/>
              <a:t>Success in health - your thoughts</a:t>
            </a:r>
            <a:endParaRPr lang="en-NZ"/>
          </a:p>
        </p:txBody>
      </p:sp>
      <p:sp>
        <p:nvSpPr>
          <p:cNvPr id="3" name="Text Placeholder 2">
            <a:extLst>
              <a:ext uri="{FF2B5EF4-FFF2-40B4-BE49-F238E27FC236}">
                <a16:creationId xmlns:a16="http://schemas.microsoft.com/office/drawing/2014/main" id="{3A0139ED-132E-75E9-428B-3BBEBE3CAF1B}"/>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How much do you agree with the description of what success in health means?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Do you have any further comments or suggestions on the goal or the description of what success means?</a:t>
            </a: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84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22725D-67DC-3015-01B3-80092C9627D0}"/>
              </a:ext>
            </a:extLst>
          </p:cNvPr>
          <p:cNvSpPr>
            <a:spLocks noGrp="1"/>
          </p:cNvSpPr>
          <p:nvPr>
            <p:ph type="title"/>
          </p:nvPr>
        </p:nvSpPr>
        <p:spPr>
          <a:xfrm>
            <a:off x="1421565" y="358895"/>
            <a:ext cx="9309548" cy="602665"/>
          </a:xfrm>
        </p:spPr>
        <p:txBody>
          <a:bodyPr/>
          <a:lstStyle/>
          <a:p>
            <a:r>
              <a:rPr lang="en-US"/>
              <a:t>Our 7 proposed principles</a:t>
            </a:r>
            <a:endParaRPr lang="en-NZ"/>
          </a:p>
        </p:txBody>
      </p:sp>
      <p:sp>
        <p:nvSpPr>
          <p:cNvPr id="6" name="Text Placeholder 5">
            <a:extLst>
              <a:ext uri="{FF2B5EF4-FFF2-40B4-BE49-F238E27FC236}">
                <a16:creationId xmlns:a16="http://schemas.microsoft.com/office/drawing/2014/main" id="{517FA1A1-83D5-9BA5-A061-9AEE210A4CA1}"/>
              </a:ext>
            </a:extLst>
          </p:cNvPr>
          <p:cNvSpPr>
            <a:spLocks noGrp="1"/>
          </p:cNvSpPr>
          <p:nvPr>
            <p:ph type="body" sz="quarter" idx="10"/>
          </p:nvPr>
        </p:nvSpPr>
        <p:spPr>
          <a:xfrm>
            <a:off x="1421178" y="2169528"/>
            <a:ext cx="9309935" cy="1862138"/>
          </a:xfrm>
        </p:spPr>
        <p:txBody>
          <a:bodyPr>
            <a:norm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NZ" sz="2800" b="0" i="0" u="none" strike="noStrike" kern="1200" cap="none" spc="0" normalizeH="0" baseline="0" noProof="0">
                <a:ln>
                  <a:noFill/>
                </a:ln>
                <a:solidFill>
                  <a:prstClr val="black"/>
                </a:solidFill>
                <a:effectLst/>
                <a:uLnTx/>
                <a:uFillTx/>
                <a:latin typeface="Verdana"/>
                <a:ea typeface="Verdana"/>
                <a:cs typeface="+mn-cs"/>
              </a:rPr>
              <a:t>The draft strategy has 7 proposed principles. They are </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the key values, ideas and commitments that underpin this strategy.  </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23146201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DBA05-B7C1-CBE2-498C-37AB2643D42B}"/>
              </a:ext>
            </a:extLst>
          </p:cNvPr>
          <p:cNvSpPr>
            <a:spLocks noGrp="1"/>
          </p:cNvSpPr>
          <p:nvPr>
            <p:ph type="title"/>
          </p:nvPr>
        </p:nvSpPr>
        <p:spPr>
          <a:xfrm>
            <a:off x="1421565" y="405550"/>
            <a:ext cx="8777139" cy="563231"/>
          </a:xfrm>
        </p:spPr>
        <p:txBody>
          <a:bodyPr/>
          <a:lstStyle/>
          <a:p>
            <a:r>
              <a:rPr lang="en-NZ"/>
              <a:t>Health actions</a:t>
            </a:r>
          </a:p>
        </p:txBody>
      </p:sp>
      <p:sp>
        <p:nvSpPr>
          <p:cNvPr id="3" name="Text Placeholder 2">
            <a:extLst>
              <a:ext uri="{FF2B5EF4-FFF2-40B4-BE49-F238E27FC236}">
                <a16:creationId xmlns:a16="http://schemas.microsoft.com/office/drawing/2014/main" id="{48E1FCFF-0F64-3AEB-1526-C173EA44F541}"/>
              </a:ext>
            </a:extLst>
          </p:cNvPr>
          <p:cNvSpPr>
            <a:spLocks noGrp="1"/>
          </p:cNvSpPr>
          <p:nvPr>
            <p:ph type="body" sz="quarter" idx="10"/>
          </p:nvPr>
        </p:nvSpPr>
        <p:spPr>
          <a:xfrm>
            <a:off x="1421416" y="1760953"/>
            <a:ext cx="8777288" cy="4351338"/>
          </a:xfrm>
        </p:spPr>
        <p:txBody>
          <a:bodyPr/>
          <a:lstStyle/>
          <a:p>
            <a:pPr marL="0" marR="0" lvl="0" indent="0" algn="l" defTabSz="914400" rtl="0" eaLnBrk="1" fontAlgn="auto" latinLnBrk="0" hangingPunct="1">
              <a:lnSpc>
                <a:spcPct val="120000"/>
              </a:lnSpc>
              <a:spcBef>
                <a:spcPts val="0"/>
              </a:spcBef>
              <a:spcAft>
                <a:spcPts val="12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In the draft New Zealand Disability Strategy, there are 5 proposed health actions.</a:t>
            </a: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As we move along, please consider how much you agree with each action.</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8902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8EC72-C68D-B9B3-93D8-DFB4E77AE372}"/>
              </a:ext>
            </a:extLst>
          </p:cNvPr>
          <p:cNvSpPr>
            <a:spLocks noGrp="1"/>
          </p:cNvSpPr>
          <p:nvPr>
            <p:ph type="title"/>
          </p:nvPr>
        </p:nvSpPr>
        <p:spPr>
          <a:xfrm>
            <a:off x="1421565" y="405550"/>
            <a:ext cx="8777139" cy="563231"/>
          </a:xfrm>
        </p:spPr>
        <p:txBody>
          <a:bodyPr/>
          <a:lstStyle/>
          <a:p>
            <a:r>
              <a:rPr lang="en-NZ"/>
              <a:t>Health | Action 1</a:t>
            </a:r>
          </a:p>
        </p:txBody>
      </p:sp>
      <p:sp>
        <p:nvSpPr>
          <p:cNvPr id="3" name="Text Placeholder 2">
            <a:extLst>
              <a:ext uri="{FF2B5EF4-FFF2-40B4-BE49-F238E27FC236}">
                <a16:creationId xmlns:a16="http://schemas.microsoft.com/office/drawing/2014/main" id="{ABC79246-7A7B-CF5B-C8B5-9EED961A7C45}"/>
              </a:ext>
            </a:extLst>
          </p:cNvPr>
          <p:cNvSpPr>
            <a:spLocks noGrp="1"/>
          </p:cNvSpPr>
          <p:nvPr>
            <p:ph type="body" sz="quarter" idx="10"/>
          </p:nvPr>
        </p:nvSpPr>
        <p:spPr>
          <a:xfrm>
            <a:off x="1412874" y="1578072"/>
            <a:ext cx="9047861" cy="4874378"/>
          </a:xfrm>
        </p:spPr>
        <p:txBody>
          <a:bodyPr>
            <a:normAutofit fontScale="925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Review and improve policies and practices, so the health journey is equitable, accessible and inclusive.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This review will include all interactions with the health system, covering communication, information, technology, decision-making, service design and delivery, and the built environment.</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Self-determination should be a key consideration of this review. This includes making tools for self-determination and supported decision-making standard practice in health care – especially for people with different communication, cognitive or psychosocial needs.</a:t>
            </a:r>
          </a:p>
          <a:p>
            <a:endParaRPr lang="en-NZ"/>
          </a:p>
        </p:txBody>
      </p:sp>
    </p:spTree>
    <p:extLst>
      <p:ext uri="{BB962C8B-B14F-4D97-AF65-F5344CB8AC3E}">
        <p14:creationId xmlns:p14="http://schemas.microsoft.com/office/powerpoint/2010/main" val="3353663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0870-01BD-371E-4587-CB4D02A481C9}"/>
              </a:ext>
            </a:extLst>
          </p:cNvPr>
          <p:cNvSpPr>
            <a:spLocks noGrp="1"/>
          </p:cNvSpPr>
          <p:nvPr>
            <p:ph type="title"/>
          </p:nvPr>
        </p:nvSpPr>
        <p:spPr>
          <a:xfrm>
            <a:off x="1421565" y="405550"/>
            <a:ext cx="8777139" cy="563231"/>
          </a:xfrm>
        </p:spPr>
        <p:txBody>
          <a:bodyPr/>
          <a:lstStyle/>
          <a:p>
            <a:r>
              <a:rPr lang="en-NZ"/>
              <a:t>Health | Action 2</a:t>
            </a:r>
          </a:p>
        </p:txBody>
      </p:sp>
      <p:sp>
        <p:nvSpPr>
          <p:cNvPr id="3" name="Text Placeholder 2">
            <a:extLst>
              <a:ext uri="{FF2B5EF4-FFF2-40B4-BE49-F238E27FC236}">
                <a16:creationId xmlns:a16="http://schemas.microsoft.com/office/drawing/2014/main" id="{808BD68E-04DC-041D-804F-08AE6A91C556}"/>
              </a:ext>
            </a:extLst>
          </p:cNvPr>
          <p:cNvSpPr>
            <a:spLocks noGrp="1"/>
          </p:cNvSpPr>
          <p:nvPr>
            <p:ph type="body" sz="quarter" idx="10"/>
          </p:nvPr>
        </p:nvSpPr>
        <p:spPr>
          <a:xfrm>
            <a:off x="1412874" y="1578072"/>
            <a:ext cx="9889110" cy="4874377"/>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Build health workforce capability to deliver services that are inclusive, culturally safe, and easy to navigate.</a:t>
            </a:r>
          </a:p>
          <a:p>
            <a:pPr marL="0" marR="0" lvl="0" indent="0" algn="l" defTabSz="914400" rtl="0" eaLnBrk="1" fontAlgn="auto" latinLnBrk="0" hangingPunct="1">
              <a:lnSpc>
                <a:spcPct val="120000"/>
              </a:lnSpc>
              <a:spcBef>
                <a:spcPts val="0"/>
              </a:spcBef>
              <a:spcAft>
                <a:spcPts val="600"/>
              </a:spcAft>
              <a:buClrTx/>
              <a:buSzTx/>
              <a:buFontTx/>
              <a:buNone/>
              <a:tabLst/>
              <a:defRPr/>
            </a:pPr>
            <a:endPar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Building workforce capability includes increasing the proportion of disabled people across the health and disability workforce, through recruitment and workplace policies, inclusive and accessible work environments, and career development.</a:t>
            </a:r>
          </a:p>
          <a:p>
            <a:pPr marL="0" marR="0" lvl="0" indent="0" algn="l" defTabSz="914400" rtl="0" eaLnBrk="1" fontAlgn="auto" latinLnBrk="0" hangingPunct="1">
              <a:lnSpc>
                <a:spcPct val="120000"/>
              </a:lnSpc>
              <a:spcBef>
                <a:spcPts val="0"/>
              </a:spcBef>
              <a:spcAft>
                <a:spcPts val="600"/>
              </a:spcAft>
              <a:buClrTx/>
              <a:buSzTx/>
              <a:buFontTx/>
              <a:buNone/>
              <a:tabLst/>
              <a:defRPr/>
            </a:pPr>
            <a:endPar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It also includes embedding disability responsiveness and lived experience into health workforce training and ongoing professional development.</a:t>
            </a:r>
          </a:p>
        </p:txBody>
      </p:sp>
    </p:spTree>
    <p:extLst>
      <p:ext uri="{BB962C8B-B14F-4D97-AF65-F5344CB8AC3E}">
        <p14:creationId xmlns:p14="http://schemas.microsoft.com/office/powerpoint/2010/main" val="21647271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15B9-0B97-B5B5-4999-019E56B7346F}"/>
              </a:ext>
            </a:extLst>
          </p:cNvPr>
          <p:cNvSpPr>
            <a:spLocks noGrp="1"/>
          </p:cNvSpPr>
          <p:nvPr>
            <p:ph type="title"/>
          </p:nvPr>
        </p:nvSpPr>
        <p:spPr>
          <a:xfrm>
            <a:off x="1421565" y="405550"/>
            <a:ext cx="8777139" cy="563231"/>
          </a:xfrm>
        </p:spPr>
        <p:txBody>
          <a:bodyPr/>
          <a:lstStyle/>
          <a:p>
            <a:r>
              <a:rPr lang="en-NZ"/>
              <a:t>Health | Action 3</a:t>
            </a:r>
          </a:p>
        </p:txBody>
      </p:sp>
      <p:sp>
        <p:nvSpPr>
          <p:cNvPr id="3" name="Text Placeholder 2">
            <a:extLst>
              <a:ext uri="{FF2B5EF4-FFF2-40B4-BE49-F238E27FC236}">
                <a16:creationId xmlns:a16="http://schemas.microsoft.com/office/drawing/2014/main" id="{7034FB18-0FF8-0FC0-752C-DDA4C0BF8E43}"/>
              </a:ext>
            </a:extLst>
          </p:cNvPr>
          <p:cNvSpPr>
            <a:spLocks noGrp="1"/>
          </p:cNvSpPr>
          <p:nvPr>
            <p:ph type="body" sz="quarter" idx="10"/>
          </p:nvPr>
        </p:nvSpPr>
        <p:spPr>
          <a:xfrm>
            <a:off x="1412874" y="1578072"/>
            <a:ext cx="9102725" cy="4874377"/>
          </a:xfrm>
        </p:spPr>
        <p:txBody>
          <a:bodyPr>
            <a:normAutofit fontScale="92500"/>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Create opportunities to build disabled people’s skills and knowledge to take up health system roles.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Government agencies will create opportunities to build the capability and capacity of disabled people to carry out health system roles. These roles will include health system design, consultation, monitoring, leadership, advisory and governance roles. </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a:p>
            <a:endParaRPr lang="en-NZ"/>
          </a:p>
        </p:txBody>
      </p:sp>
    </p:spTree>
    <p:extLst>
      <p:ext uri="{BB962C8B-B14F-4D97-AF65-F5344CB8AC3E}">
        <p14:creationId xmlns:p14="http://schemas.microsoft.com/office/powerpoint/2010/main" val="38283910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D979-2331-4D0B-8BDF-0537D294E6E9}"/>
              </a:ext>
            </a:extLst>
          </p:cNvPr>
          <p:cNvSpPr>
            <a:spLocks noGrp="1"/>
          </p:cNvSpPr>
          <p:nvPr>
            <p:ph type="title"/>
          </p:nvPr>
        </p:nvSpPr>
        <p:spPr>
          <a:xfrm>
            <a:off x="1421565" y="405550"/>
            <a:ext cx="8777139" cy="563231"/>
          </a:xfrm>
        </p:spPr>
        <p:txBody>
          <a:bodyPr/>
          <a:lstStyle/>
          <a:p>
            <a:r>
              <a:rPr lang="en-NZ"/>
              <a:t>Health | Action 4</a:t>
            </a:r>
          </a:p>
        </p:txBody>
      </p:sp>
      <p:sp>
        <p:nvSpPr>
          <p:cNvPr id="3" name="Text Placeholder 2">
            <a:extLst>
              <a:ext uri="{FF2B5EF4-FFF2-40B4-BE49-F238E27FC236}">
                <a16:creationId xmlns:a16="http://schemas.microsoft.com/office/drawing/2014/main" id="{88A70880-A9D8-5A14-B728-B3FA169C2F89}"/>
              </a:ext>
            </a:extLst>
          </p:cNvPr>
          <p:cNvSpPr>
            <a:spLocks noGrp="1"/>
          </p:cNvSpPr>
          <p:nvPr>
            <p:ph type="body" sz="quarter" idx="10"/>
          </p:nvPr>
        </p:nvSpPr>
        <p:spPr>
          <a:xfrm>
            <a:off x="1421416" y="1797529"/>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Identify disabled people in national health data. Identifying disabled people in data will make them more visible in the health system. It will enable better monitoring of population health outcomes and patient experiences. </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p:txBody>
      </p:sp>
    </p:spTree>
    <p:extLst>
      <p:ext uri="{BB962C8B-B14F-4D97-AF65-F5344CB8AC3E}">
        <p14:creationId xmlns:p14="http://schemas.microsoft.com/office/powerpoint/2010/main" val="146595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BD979-2331-4D0B-8BDF-0537D294E6E9}"/>
              </a:ext>
            </a:extLst>
          </p:cNvPr>
          <p:cNvSpPr>
            <a:spLocks noGrp="1"/>
          </p:cNvSpPr>
          <p:nvPr>
            <p:ph type="title"/>
          </p:nvPr>
        </p:nvSpPr>
        <p:spPr>
          <a:xfrm>
            <a:off x="1421565" y="405550"/>
            <a:ext cx="8777139" cy="563231"/>
          </a:xfrm>
        </p:spPr>
        <p:txBody>
          <a:bodyPr/>
          <a:lstStyle/>
          <a:p>
            <a:r>
              <a:rPr lang="en-NZ"/>
              <a:t>Health | Action 5</a:t>
            </a:r>
          </a:p>
        </p:txBody>
      </p:sp>
      <p:sp>
        <p:nvSpPr>
          <p:cNvPr id="3" name="Text Placeholder 2">
            <a:extLst>
              <a:ext uri="{FF2B5EF4-FFF2-40B4-BE49-F238E27FC236}">
                <a16:creationId xmlns:a16="http://schemas.microsoft.com/office/drawing/2014/main" id="{88A70880-A9D8-5A14-B728-B3FA169C2F89}"/>
              </a:ext>
            </a:extLst>
          </p:cNvPr>
          <p:cNvSpPr>
            <a:spLocks noGrp="1"/>
          </p:cNvSpPr>
          <p:nvPr>
            <p:ph type="body" sz="quarter" idx="10"/>
          </p:nvPr>
        </p:nvSpPr>
        <p:spPr>
          <a:xfrm>
            <a:off x="1412874" y="1578072"/>
            <a:ext cx="9578214" cy="5042184"/>
          </a:xfrm>
        </p:spPr>
        <p:txBody>
          <a:bodyPr>
            <a:norm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Implement systems to enable disabled people to record their accessibility needs against their National Health Index.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Recording people’s accessibility needs will mean these needs can easily be shared with health providers. Disabled people will not have to repeat their accessibility needs each time they engage with health services, and health providers will be better placed to plan and meet those needs.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3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Work to progress this action should be guided by disability community expectations and data sovereignty.</a:t>
            </a:r>
          </a:p>
        </p:txBody>
      </p:sp>
    </p:spTree>
    <p:extLst>
      <p:ext uri="{BB962C8B-B14F-4D97-AF65-F5344CB8AC3E}">
        <p14:creationId xmlns:p14="http://schemas.microsoft.com/office/powerpoint/2010/main" val="42848516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B4ED3-0F06-5FFD-A63A-938607C3F3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C02417F-B602-92A0-2C6C-747527E32CEF}"/>
              </a:ext>
            </a:extLst>
          </p:cNvPr>
          <p:cNvSpPr>
            <a:spLocks noGrp="1"/>
          </p:cNvSpPr>
          <p:nvPr>
            <p:ph type="title" idx="4294967295"/>
          </p:nvPr>
        </p:nvSpPr>
        <p:spPr>
          <a:xfrm>
            <a:off x="2641600" y="2495550"/>
            <a:ext cx="5664200" cy="1770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95000"/>
              </a:lnSpc>
              <a:spcBef>
                <a:spcPts val="1000"/>
              </a:spcBef>
              <a:spcAft>
                <a:spcPts val="1000"/>
              </a:spcAft>
              <a:buClrTx/>
              <a:buSzTx/>
              <a:buFont typeface="Arial" panose="020B0604020202020204" pitchFamily="34" charset="0"/>
              <a:buNone/>
              <a:tabLst/>
              <a:defRPr/>
            </a:pPr>
            <a:r>
              <a:rPr kumimoji="0" lang="mi-NZ" sz="4550" b="0" i="0" u="none" strike="noStrike" kern="1200" cap="none" spc="0" normalizeH="0" baseline="0" noProof="0" err="1">
                <a:ln>
                  <a:noFill/>
                </a:ln>
                <a:solidFill>
                  <a:schemeClr val="accent1"/>
                </a:solidFill>
                <a:effectLst/>
                <a:uLnTx/>
                <a:uFillTx/>
                <a:latin typeface="+mn-lt"/>
                <a:ea typeface="+mn-ea"/>
                <a:cs typeface="+mn-cs"/>
              </a:rPr>
              <a:t>Let’s</a:t>
            </a:r>
            <a:r>
              <a:rPr kumimoji="0" lang="mi-NZ" sz="4550" b="0" i="0" u="none" strike="noStrike" kern="1200" cap="none" spc="0" normalizeH="0" baseline="0" noProof="0">
                <a:ln>
                  <a:noFill/>
                </a:ln>
                <a:solidFill>
                  <a:schemeClr val="accent1"/>
                </a:solidFill>
                <a:effectLst/>
                <a:uLnTx/>
                <a:uFillTx/>
                <a:latin typeface="+mn-lt"/>
                <a:ea typeface="+mn-ea"/>
                <a:cs typeface="+mn-cs"/>
              </a:rPr>
              <a:t> </a:t>
            </a:r>
            <a:r>
              <a:rPr kumimoji="0" lang="mi-NZ" sz="4550" b="0" i="0" u="none" strike="noStrike" kern="1200" cap="none" spc="0" normalizeH="0" baseline="0" noProof="0" err="1">
                <a:ln>
                  <a:noFill/>
                </a:ln>
                <a:solidFill>
                  <a:schemeClr val="accent1"/>
                </a:solidFill>
                <a:effectLst/>
                <a:uLnTx/>
                <a:uFillTx/>
                <a:latin typeface="+mn-lt"/>
                <a:ea typeface="+mn-ea"/>
                <a:cs typeface="+mn-cs"/>
              </a:rPr>
              <a:t>discuss</a:t>
            </a:r>
            <a:r>
              <a:rPr kumimoji="0" lang="mi-NZ" sz="4550" b="0" i="0" u="none" strike="noStrike" kern="1200" cap="none" spc="0" normalizeH="0" baseline="0" noProof="0">
                <a:ln>
                  <a:noFill/>
                </a:ln>
                <a:solidFill>
                  <a:schemeClr val="accent1"/>
                </a:solidFill>
                <a:effectLst/>
                <a:uLnTx/>
                <a:uFillTx/>
                <a:latin typeface="+mn-lt"/>
                <a:ea typeface="+mn-ea"/>
                <a:cs typeface="+mn-cs"/>
              </a:rPr>
              <a:t>...</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kumimoji="0" lang="mi-NZ" sz="5600" b="1" i="0" u="none" strike="noStrike" kern="1200" cap="none" spc="0" normalizeH="0" baseline="0" noProof="0">
                <a:ln>
                  <a:noFill/>
                </a:ln>
                <a:solidFill>
                  <a:schemeClr val="accent1"/>
                </a:solidFill>
                <a:effectLst/>
                <a:uLnTx/>
                <a:uFillTx/>
                <a:latin typeface="+mn-lt"/>
                <a:ea typeface="+mn-ea"/>
                <a:cs typeface="+mn-cs"/>
              </a:rPr>
              <a:t>Housing</a:t>
            </a:r>
            <a:endParaRPr kumimoji="0" lang="en-NZ" sz="5600" b="1" i="0" u="none" strike="noStrike" kern="1200" cap="none" spc="0" normalizeH="0" baseline="0" noProof="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3719813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74920-354D-1345-F603-D71BE21C8C3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D906146-059A-0504-33C2-C3286883E681}"/>
              </a:ext>
            </a:extLst>
          </p:cNvPr>
          <p:cNvSpPr>
            <a:spLocks noGrp="1"/>
          </p:cNvSpPr>
          <p:nvPr>
            <p:ph type="title"/>
          </p:nvPr>
        </p:nvSpPr>
        <p:spPr/>
        <p:txBody>
          <a:bodyPr/>
          <a:lstStyle/>
          <a:p>
            <a:r>
              <a:rPr lang="en-US"/>
              <a:t>The goal for housing is:</a:t>
            </a:r>
          </a:p>
        </p:txBody>
      </p:sp>
      <p:sp>
        <p:nvSpPr>
          <p:cNvPr id="7" name="Text Placeholder 6">
            <a:extLst>
              <a:ext uri="{FF2B5EF4-FFF2-40B4-BE49-F238E27FC236}">
                <a16:creationId xmlns:a16="http://schemas.microsoft.com/office/drawing/2014/main" id="{809CCF0D-56C3-3462-B04D-B6F8A846F10F}"/>
              </a:ext>
            </a:extLst>
          </p:cNvPr>
          <p:cNvSpPr>
            <a:spLocks noGrp="1"/>
          </p:cNvSpPr>
          <p:nvPr>
            <p:ph type="body" sz="quarter" idx="10"/>
          </p:nvPr>
        </p:nvSpPr>
        <p:spPr>
          <a:xfrm>
            <a:off x="1421416" y="2101112"/>
            <a:ext cx="8777288" cy="4351338"/>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Disabled people and their whānau will have affordable, healthy, secure and accessible homes that meet their needs.</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42649910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40D7-CAC2-918C-E071-636C9AA40D7F}"/>
              </a:ext>
            </a:extLst>
          </p:cNvPr>
          <p:cNvSpPr>
            <a:spLocks noGrp="1"/>
          </p:cNvSpPr>
          <p:nvPr>
            <p:ph type="title"/>
          </p:nvPr>
        </p:nvSpPr>
        <p:spPr>
          <a:xfrm>
            <a:off x="1421565" y="170101"/>
            <a:ext cx="8777139" cy="1034129"/>
          </a:xfrm>
        </p:spPr>
        <p:txBody>
          <a:bodyPr/>
          <a:lstStyle/>
          <a:p>
            <a:r>
              <a:rPr lang="en-US"/>
              <a:t>The goal for housing – your thoughts</a:t>
            </a:r>
            <a:endParaRPr lang="en-NZ"/>
          </a:p>
        </p:txBody>
      </p:sp>
      <p:sp>
        <p:nvSpPr>
          <p:cNvPr id="3" name="Text Placeholder 2">
            <a:extLst>
              <a:ext uri="{FF2B5EF4-FFF2-40B4-BE49-F238E27FC236}">
                <a16:creationId xmlns:a16="http://schemas.microsoft.com/office/drawing/2014/main" id="{55FC9D08-BB34-05D1-1D30-83E03115E5F2}"/>
              </a:ext>
            </a:extLst>
          </p:cNvPr>
          <p:cNvSpPr>
            <a:spLocks noGrp="1"/>
          </p:cNvSpPr>
          <p:nvPr>
            <p:ph type="body" sz="quarter" idx="10"/>
          </p:nvPr>
        </p:nvSpPr>
        <p:spPr>
          <a:xfrm>
            <a:off x="1421416" y="2336561"/>
            <a:ext cx="8777288" cy="435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How much do you agree with the goal for housing?</a:t>
            </a:r>
            <a:endParaRPr kumimoji="0" lang="en-US"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04100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F5A80-601E-CB37-F5BC-A735FDE2020F}"/>
              </a:ext>
            </a:extLst>
          </p:cNvPr>
          <p:cNvSpPr>
            <a:spLocks noGrp="1"/>
          </p:cNvSpPr>
          <p:nvPr>
            <p:ph type="title"/>
          </p:nvPr>
        </p:nvSpPr>
        <p:spPr>
          <a:xfrm>
            <a:off x="1421565" y="405550"/>
            <a:ext cx="8777139" cy="563231"/>
          </a:xfrm>
        </p:spPr>
        <p:txBody>
          <a:bodyPr/>
          <a:lstStyle/>
          <a:p>
            <a:r>
              <a:rPr lang="en-NZ"/>
              <a:t>Success in housing means:</a:t>
            </a:r>
          </a:p>
        </p:txBody>
      </p:sp>
      <p:sp>
        <p:nvSpPr>
          <p:cNvPr id="3" name="Text Placeholder 2">
            <a:extLst>
              <a:ext uri="{FF2B5EF4-FFF2-40B4-BE49-F238E27FC236}">
                <a16:creationId xmlns:a16="http://schemas.microsoft.com/office/drawing/2014/main" id="{4A527277-D03E-A471-31E2-64AFC3DE2B3A}"/>
              </a:ext>
            </a:extLst>
          </p:cNvPr>
          <p:cNvSpPr>
            <a:spLocks noGrp="1"/>
          </p:cNvSpPr>
          <p:nvPr>
            <p:ph type="body" sz="quarter" idx="10"/>
          </p:nvPr>
        </p:nvSpPr>
        <p:spPr>
          <a:xfrm>
            <a:off x="1421416" y="1870681"/>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	There are a range of suitable housing options in the community, so disabled people can choose who they live with and where they live. </a:t>
            </a:r>
            <a:endParaRPr kumimoji="0" lang="en-NZ" sz="20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a:p>
            <a:endParaRPr lang="en-NZ"/>
          </a:p>
        </p:txBody>
      </p:sp>
    </p:spTree>
    <p:extLst>
      <p:ext uri="{BB962C8B-B14F-4D97-AF65-F5344CB8AC3E}">
        <p14:creationId xmlns:p14="http://schemas.microsoft.com/office/powerpoint/2010/main" val="123950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B6F89B-B6B6-72ED-CCD6-5AD06BFA5DC9}"/>
              </a:ext>
            </a:extLst>
          </p:cNvPr>
          <p:cNvSpPr>
            <a:spLocks noGrp="1"/>
          </p:cNvSpPr>
          <p:nvPr>
            <p:ph type="body" sz="quarter" idx="10"/>
          </p:nvPr>
        </p:nvSpPr>
        <p:spPr>
          <a:xfrm>
            <a:off x="1441225" y="2097404"/>
            <a:ext cx="9309549" cy="3778250"/>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Fundamental to participation and inclusion. Accessible environments and services benefit everyone, not just disabled people.  </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endParaRPr lang="en-NZ"/>
          </a:p>
        </p:txBody>
      </p:sp>
      <p:sp>
        <p:nvSpPr>
          <p:cNvPr id="3" name="Title 2">
            <a:extLst>
              <a:ext uri="{FF2B5EF4-FFF2-40B4-BE49-F238E27FC236}">
                <a16:creationId xmlns:a16="http://schemas.microsoft.com/office/drawing/2014/main" id="{B13A79AB-96FC-6DE7-107F-400F53F3E223}"/>
              </a:ext>
            </a:extLst>
          </p:cNvPr>
          <p:cNvSpPr>
            <a:spLocks noGrp="1"/>
          </p:cNvSpPr>
          <p:nvPr>
            <p:ph type="title"/>
          </p:nvPr>
        </p:nvSpPr>
        <p:spPr/>
        <p:txBody>
          <a:bodyPr/>
          <a:lstStyle/>
          <a:p>
            <a:r>
              <a:rPr lang="en-US"/>
              <a:t>1. Accessibility</a:t>
            </a:r>
            <a:endParaRPr lang="en-NZ"/>
          </a:p>
        </p:txBody>
      </p:sp>
    </p:spTree>
    <p:extLst>
      <p:ext uri="{BB962C8B-B14F-4D97-AF65-F5344CB8AC3E}">
        <p14:creationId xmlns:p14="http://schemas.microsoft.com/office/powerpoint/2010/main" val="9615437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8C7C-BC9F-7F08-6122-2C703A0A260E}"/>
              </a:ext>
            </a:extLst>
          </p:cNvPr>
          <p:cNvSpPr>
            <a:spLocks noGrp="1"/>
          </p:cNvSpPr>
          <p:nvPr>
            <p:ph type="title"/>
          </p:nvPr>
        </p:nvSpPr>
        <p:spPr>
          <a:xfrm>
            <a:off x="1421565" y="405550"/>
            <a:ext cx="8777139" cy="563231"/>
          </a:xfrm>
        </p:spPr>
        <p:txBody>
          <a:bodyPr/>
          <a:lstStyle/>
          <a:p>
            <a:r>
              <a:rPr lang="en-NZ"/>
              <a:t>Success in housing means:</a:t>
            </a:r>
          </a:p>
        </p:txBody>
      </p:sp>
      <p:sp>
        <p:nvSpPr>
          <p:cNvPr id="3" name="Text Placeholder 2">
            <a:extLst>
              <a:ext uri="{FF2B5EF4-FFF2-40B4-BE49-F238E27FC236}">
                <a16:creationId xmlns:a16="http://schemas.microsoft.com/office/drawing/2014/main" id="{C7C93F63-4832-8341-CD41-3719C37B4892}"/>
              </a:ext>
            </a:extLst>
          </p:cNvPr>
          <p:cNvSpPr>
            <a:spLocks noGrp="1"/>
          </p:cNvSpPr>
          <p:nvPr>
            <p:ph type="body" sz="quarter" idx="10"/>
          </p:nvPr>
        </p:nvSpPr>
        <p:spPr>
          <a:xfrm>
            <a:off x="1421565" y="1852393"/>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b) The supply of accessible homes meets the demand, with homes that meet the full range of accessibility needs. Monitoring will be in place to help ensure supply meets demand.</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NZ"/>
          </a:p>
        </p:txBody>
      </p:sp>
    </p:spTree>
    <p:extLst>
      <p:ext uri="{BB962C8B-B14F-4D97-AF65-F5344CB8AC3E}">
        <p14:creationId xmlns:p14="http://schemas.microsoft.com/office/powerpoint/2010/main" val="21729006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D75D5-B796-830F-7406-B4B3CD0B14AF}"/>
              </a:ext>
            </a:extLst>
          </p:cNvPr>
          <p:cNvSpPr>
            <a:spLocks noGrp="1"/>
          </p:cNvSpPr>
          <p:nvPr>
            <p:ph type="title"/>
          </p:nvPr>
        </p:nvSpPr>
        <p:spPr>
          <a:xfrm>
            <a:off x="1421565" y="405550"/>
            <a:ext cx="8777139" cy="563231"/>
          </a:xfrm>
        </p:spPr>
        <p:txBody>
          <a:bodyPr/>
          <a:lstStyle/>
          <a:p>
            <a:r>
              <a:rPr lang="en-NZ"/>
              <a:t>Success in housing means:</a:t>
            </a:r>
          </a:p>
        </p:txBody>
      </p:sp>
      <p:sp>
        <p:nvSpPr>
          <p:cNvPr id="3" name="Text Placeholder 2">
            <a:extLst>
              <a:ext uri="{FF2B5EF4-FFF2-40B4-BE49-F238E27FC236}">
                <a16:creationId xmlns:a16="http://schemas.microsoft.com/office/drawing/2014/main" id="{A66F5AD5-E52B-115D-2A36-558303A9A2C5}"/>
              </a:ext>
            </a:extLst>
          </p:cNvPr>
          <p:cNvSpPr>
            <a:spLocks noGrp="1"/>
          </p:cNvSpPr>
          <p:nvPr>
            <p:ph type="body" sz="quarter" idx="10"/>
          </p:nvPr>
        </p:nvSpPr>
        <p:spPr>
          <a:xfrm>
            <a:off x="1421416" y="1925545"/>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c) Disabled people enjoy secure tenure in their housing, have the freedom to move if they want to, and do not experience delays in accessing housing if they are leaving hospital inpatient care.</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654498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68F7-FC38-F9B5-BBE8-6F64C0913610}"/>
              </a:ext>
            </a:extLst>
          </p:cNvPr>
          <p:cNvSpPr>
            <a:spLocks noGrp="1"/>
          </p:cNvSpPr>
          <p:nvPr>
            <p:ph type="title"/>
          </p:nvPr>
        </p:nvSpPr>
        <p:spPr>
          <a:xfrm>
            <a:off x="1421565" y="405550"/>
            <a:ext cx="8777139" cy="563231"/>
          </a:xfrm>
        </p:spPr>
        <p:txBody>
          <a:bodyPr/>
          <a:lstStyle/>
          <a:p>
            <a:r>
              <a:rPr lang="en-NZ"/>
              <a:t>Success in housing means:</a:t>
            </a:r>
          </a:p>
        </p:txBody>
      </p:sp>
      <p:sp>
        <p:nvSpPr>
          <p:cNvPr id="3" name="Text Placeholder 2">
            <a:extLst>
              <a:ext uri="{FF2B5EF4-FFF2-40B4-BE49-F238E27FC236}">
                <a16:creationId xmlns:a16="http://schemas.microsoft.com/office/drawing/2014/main" id="{EBE6FCBC-43A0-44B5-A37E-55A2F2EA93B1}"/>
              </a:ext>
            </a:extLst>
          </p:cNvPr>
          <p:cNvSpPr>
            <a:spLocks noGrp="1"/>
          </p:cNvSpPr>
          <p:nvPr>
            <p:ph type="body" sz="quarter" idx="10"/>
          </p:nvPr>
        </p:nvSpPr>
        <p:spPr>
          <a:xfrm>
            <a:off x="1421565" y="1888969"/>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 The housing sector understands the accessibility needs of disabled people and how to build for accessibility. </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7058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847E-471B-E817-2CBA-0EF62F47193E}"/>
              </a:ext>
            </a:extLst>
          </p:cNvPr>
          <p:cNvSpPr>
            <a:spLocks noGrp="1"/>
          </p:cNvSpPr>
          <p:nvPr>
            <p:ph type="title"/>
          </p:nvPr>
        </p:nvSpPr>
        <p:spPr>
          <a:xfrm>
            <a:off x="1421565" y="405550"/>
            <a:ext cx="8777139" cy="563231"/>
          </a:xfrm>
        </p:spPr>
        <p:txBody>
          <a:bodyPr/>
          <a:lstStyle/>
          <a:p>
            <a:r>
              <a:rPr lang="en-NZ"/>
              <a:t>Success in housing means:</a:t>
            </a:r>
          </a:p>
        </p:txBody>
      </p:sp>
      <p:sp>
        <p:nvSpPr>
          <p:cNvPr id="3" name="Text Placeholder 2">
            <a:extLst>
              <a:ext uri="{FF2B5EF4-FFF2-40B4-BE49-F238E27FC236}">
                <a16:creationId xmlns:a16="http://schemas.microsoft.com/office/drawing/2014/main" id="{066662EF-8770-F4B9-A10D-551A2AB758B5}"/>
              </a:ext>
            </a:extLst>
          </p:cNvPr>
          <p:cNvSpPr>
            <a:spLocks noGrp="1"/>
          </p:cNvSpPr>
          <p:nvPr>
            <p:ph type="body" sz="quarter" idx="10"/>
          </p:nvPr>
        </p:nvSpPr>
        <p:spPr>
          <a:xfrm>
            <a:off x="1421416" y="2101112"/>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e) Urban design and planning is fully accessible, so disabled people can easily access their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neighbourhoods</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local amenities, and transport.</a:t>
            </a:r>
            <a:endParaRPr kumimoji="0" lang="en-NZ" sz="20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NZ"/>
          </a:p>
        </p:txBody>
      </p:sp>
    </p:spTree>
    <p:extLst>
      <p:ext uri="{BB962C8B-B14F-4D97-AF65-F5344CB8AC3E}">
        <p14:creationId xmlns:p14="http://schemas.microsoft.com/office/powerpoint/2010/main" val="10666463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EBEE-5E50-FA20-9DAC-04C50C343228}"/>
              </a:ext>
            </a:extLst>
          </p:cNvPr>
          <p:cNvSpPr>
            <a:spLocks noGrp="1"/>
          </p:cNvSpPr>
          <p:nvPr>
            <p:ph type="title"/>
          </p:nvPr>
        </p:nvSpPr>
        <p:spPr>
          <a:xfrm>
            <a:off x="1421565" y="405550"/>
            <a:ext cx="8777139" cy="563231"/>
          </a:xfrm>
        </p:spPr>
        <p:txBody>
          <a:bodyPr/>
          <a:lstStyle/>
          <a:p>
            <a:r>
              <a:rPr lang="en-US"/>
              <a:t>Success in housing - your thoughts</a:t>
            </a:r>
            <a:endParaRPr lang="en-NZ"/>
          </a:p>
        </p:txBody>
      </p:sp>
      <p:sp>
        <p:nvSpPr>
          <p:cNvPr id="3" name="Text Placeholder 2">
            <a:extLst>
              <a:ext uri="{FF2B5EF4-FFF2-40B4-BE49-F238E27FC236}">
                <a16:creationId xmlns:a16="http://schemas.microsoft.com/office/drawing/2014/main" id="{B39EAD92-D056-D75F-3741-496E2845F6F0}"/>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How much do you agree with the description of what success in housing means?</a:t>
            </a: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mn-cs"/>
              </a:rPr>
              <a:t>Do you have any further comments or suggestions on the goal or the description of what success means?</a:t>
            </a:r>
            <a:endParaRPr kumimoji="0" lang="en-NZ"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48254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E286-1D6A-1942-67C4-BE871E3DA165}"/>
              </a:ext>
            </a:extLst>
          </p:cNvPr>
          <p:cNvSpPr>
            <a:spLocks noGrp="1"/>
          </p:cNvSpPr>
          <p:nvPr>
            <p:ph type="title"/>
          </p:nvPr>
        </p:nvSpPr>
        <p:spPr>
          <a:xfrm>
            <a:off x="1421565" y="405550"/>
            <a:ext cx="8777139" cy="563231"/>
          </a:xfrm>
        </p:spPr>
        <p:txBody>
          <a:bodyPr/>
          <a:lstStyle/>
          <a:p>
            <a:r>
              <a:rPr lang="en-NZ"/>
              <a:t>Housing actions</a:t>
            </a:r>
          </a:p>
        </p:txBody>
      </p:sp>
      <p:sp>
        <p:nvSpPr>
          <p:cNvPr id="3" name="Text Placeholder 2">
            <a:extLst>
              <a:ext uri="{FF2B5EF4-FFF2-40B4-BE49-F238E27FC236}">
                <a16:creationId xmlns:a16="http://schemas.microsoft.com/office/drawing/2014/main" id="{20BDFB34-1133-4E04-5362-AC4BF2E16CD4}"/>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In the draft New Zealand Disability Strategy, there are 6 proposed housing actions.</a:t>
            </a:r>
          </a:p>
          <a:p>
            <a:pPr marL="0" marR="0" lvl="0" indent="0" algn="l" defTabSz="914400" rtl="0" eaLnBrk="1" fontAlgn="auto" latinLnBrk="0" hangingPunct="1">
              <a:lnSpc>
                <a:spcPct val="120000"/>
              </a:lnSpc>
              <a:spcBef>
                <a:spcPts val="0"/>
              </a:spcBef>
              <a:spcAft>
                <a:spcPts val="600"/>
              </a:spcAft>
              <a:buClrTx/>
              <a:buSzTx/>
              <a:buFontTx/>
              <a:buNone/>
              <a:tabLst/>
              <a:defRPr/>
            </a:pPr>
            <a:endParaRPr lang="en-US" b="0">
              <a:solidFill>
                <a:prstClr val="black"/>
              </a:solidFill>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As we move along, please consider how much you agree with each action.</a:t>
            </a:r>
            <a:endParaRPr kumimoji="0" lang="en-US"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NZ"/>
          </a:p>
        </p:txBody>
      </p:sp>
    </p:spTree>
    <p:extLst>
      <p:ext uri="{BB962C8B-B14F-4D97-AF65-F5344CB8AC3E}">
        <p14:creationId xmlns:p14="http://schemas.microsoft.com/office/powerpoint/2010/main" val="16499636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1B30-46A0-51BB-9F31-B33E65CD092F}"/>
              </a:ext>
            </a:extLst>
          </p:cNvPr>
          <p:cNvSpPr>
            <a:spLocks noGrp="1"/>
          </p:cNvSpPr>
          <p:nvPr>
            <p:ph type="title"/>
          </p:nvPr>
        </p:nvSpPr>
        <p:spPr>
          <a:xfrm>
            <a:off x="1412875" y="405551"/>
            <a:ext cx="8777139" cy="563231"/>
          </a:xfrm>
        </p:spPr>
        <p:txBody>
          <a:bodyPr/>
          <a:lstStyle/>
          <a:p>
            <a:r>
              <a:rPr lang="en-NZ"/>
              <a:t>Housing | Action 1</a:t>
            </a:r>
          </a:p>
        </p:txBody>
      </p:sp>
      <p:sp>
        <p:nvSpPr>
          <p:cNvPr id="3" name="Text Placeholder 2">
            <a:extLst>
              <a:ext uri="{FF2B5EF4-FFF2-40B4-BE49-F238E27FC236}">
                <a16:creationId xmlns:a16="http://schemas.microsoft.com/office/drawing/2014/main" id="{4B5149FB-168E-DBEB-7BF4-44FBABE1A2FA}"/>
              </a:ext>
            </a:extLst>
          </p:cNvPr>
          <p:cNvSpPr>
            <a:spLocks noGrp="1"/>
          </p:cNvSpPr>
          <p:nvPr>
            <p:ph type="body" sz="quarter" idx="10"/>
          </p:nvPr>
        </p:nvSpPr>
        <p:spPr>
          <a:xfrm>
            <a:off x="1412875" y="1578072"/>
            <a:ext cx="8777288" cy="4874377"/>
          </a:xfrm>
        </p:spPr>
        <p:txBody>
          <a:bodyPr>
            <a:normAutofit lnSpcReduction="1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Develop, consult on, and make publicly available, clear definitions of accessible homes, describing the key features of different levels of accessibility (for example, from basic universal design through to fully accessible).</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NZ"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Clear definitions of accessible homes can support the development of voluntary guidelines for accessibility for residential dwellings (housing action 6). </a:t>
            </a:r>
            <a:endParaRPr kumimoji="0" lang="en-NZ" sz="2800" b="0" i="0" u="none" strike="noStrike" kern="1200" cap="none" spc="0" normalizeH="0" baseline="0" noProof="0">
              <a:ln>
                <a:noFill/>
              </a:ln>
              <a:solidFill>
                <a:prstClr val="black"/>
              </a:solidFill>
              <a:effectLst/>
              <a:uLnTx/>
              <a:uFillTx/>
              <a:latin typeface="Verdana"/>
              <a:ea typeface="Verdana"/>
              <a:cs typeface="Calibri"/>
            </a:endParaRPr>
          </a:p>
          <a:p>
            <a:endParaRPr lang="en-NZ"/>
          </a:p>
        </p:txBody>
      </p:sp>
    </p:spTree>
    <p:extLst>
      <p:ext uri="{BB962C8B-B14F-4D97-AF65-F5344CB8AC3E}">
        <p14:creationId xmlns:p14="http://schemas.microsoft.com/office/powerpoint/2010/main" val="4056114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CB47-4389-61AA-1E64-808E870CDC59}"/>
              </a:ext>
            </a:extLst>
          </p:cNvPr>
          <p:cNvSpPr>
            <a:spLocks noGrp="1"/>
          </p:cNvSpPr>
          <p:nvPr>
            <p:ph type="title"/>
          </p:nvPr>
        </p:nvSpPr>
        <p:spPr>
          <a:xfrm>
            <a:off x="1421565" y="405550"/>
            <a:ext cx="8777139" cy="563231"/>
          </a:xfrm>
        </p:spPr>
        <p:txBody>
          <a:bodyPr/>
          <a:lstStyle/>
          <a:p>
            <a:r>
              <a:rPr lang="en-NZ"/>
              <a:t>Housing | Action 2</a:t>
            </a:r>
          </a:p>
        </p:txBody>
      </p:sp>
      <p:sp>
        <p:nvSpPr>
          <p:cNvPr id="3" name="Text Placeholder 2">
            <a:extLst>
              <a:ext uri="{FF2B5EF4-FFF2-40B4-BE49-F238E27FC236}">
                <a16:creationId xmlns:a16="http://schemas.microsoft.com/office/drawing/2014/main" id="{47442D88-3035-8B7A-5664-E1BEBB127B8D}"/>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Improve data matching between disabled people and social housing properties with accessible features that meet their needs and ensure disabled people and their whānau are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prioritised</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to accessible properties. Data matching will both identify disabled people’s housing needs and social housing that meets those needs. </a:t>
            </a:r>
            <a:endParaRPr kumimoji="0" lang="en-NZ" sz="2800" b="0" i="0" u="none" strike="noStrike" kern="1200" cap="none" spc="0" normalizeH="0" baseline="0" noProof="0">
              <a:ln>
                <a:noFill/>
              </a:ln>
              <a:solidFill>
                <a:prstClr val="black"/>
              </a:solidFill>
              <a:effectLst/>
              <a:uLnTx/>
              <a:uFillTx/>
              <a:latin typeface="Verdana"/>
              <a:ea typeface="Verdana"/>
              <a:cs typeface="+mn-cs"/>
            </a:endParaRPr>
          </a:p>
          <a:p>
            <a:endParaRPr lang="en-NZ"/>
          </a:p>
        </p:txBody>
      </p:sp>
    </p:spTree>
    <p:extLst>
      <p:ext uri="{BB962C8B-B14F-4D97-AF65-F5344CB8AC3E}">
        <p14:creationId xmlns:p14="http://schemas.microsoft.com/office/powerpoint/2010/main" val="2780469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DB83E-20C2-8D0E-C91C-66A6DA886C3D}"/>
              </a:ext>
            </a:extLst>
          </p:cNvPr>
          <p:cNvSpPr>
            <a:spLocks noGrp="1"/>
          </p:cNvSpPr>
          <p:nvPr>
            <p:ph type="title"/>
          </p:nvPr>
        </p:nvSpPr>
        <p:spPr>
          <a:xfrm>
            <a:off x="1421565" y="405550"/>
            <a:ext cx="8777139" cy="563231"/>
          </a:xfrm>
        </p:spPr>
        <p:txBody>
          <a:bodyPr/>
          <a:lstStyle/>
          <a:p>
            <a:r>
              <a:rPr lang="en-NZ"/>
              <a:t>Housing | Action 3</a:t>
            </a:r>
          </a:p>
        </p:txBody>
      </p:sp>
      <p:sp>
        <p:nvSpPr>
          <p:cNvPr id="3" name="Text Placeholder 2">
            <a:extLst>
              <a:ext uri="{FF2B5EF4-FFF2-40B4-BE49-F238E27FC236}">
                <a16:creationId xmlns:a16="http://schemas.microsoft.com/office/drawing/2014/main" id="{F22F7884-D0E0-658F-A8EA-0F244C0866B5}"/>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Identify possible barriers to increasing supply of accessible houses in the private market and investigate opportunities to remove those barriers. Understanding barriers to the supply of accessible housing will help target potential interventions to improve supply.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063362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ABF3-C805-4B1B-F202-42A960B7739C}"/>
              </a:ext>
            </a:extLst>
          </p:cNvPr>
          <p:cNvSpPr>
            <a:spLocks noGrp="1"/>
          </p:cNvSpPr>
          <p:nvPr>
            <p:ph type="title"/>
          </p:nvPr>
        </p:nvSpPr>
        <p:spPr>
          <a:xfrm>
            <a:off x="1421565" y="405550"/>
            <a:ext cx="8777139" cy="563231"/>
          </a:xfrm>
        </p:spPr>
        <p:txBody>
          <a:bodyPr/>
          <a:lstStyle/>
          <a:p>
            <a:r>
              <a:rPr lang="en-NZ"/>
              <a:t>Housing | Action 4</a:t>
            </a:r>
          </a:p>
        </p:txBody>
      </p:sp>
      <p:sp>
        <p:nvSpPr>
          <p:cNvPr id="3" name="Text Placeholder 2">
            <a:extLst>
              <a:ext uri="{FF2B5EF4-FFF2-40B4-BE49-F238E27FC236}">
                <a16:creationId xmlns:a16="http://schemas.microsoft.com/office/drawing/2014/main" id="{78D381C8-3FFF-8B85-190B-E0FEEA819AC3}"/>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Review and explore ways to improve the housing modification system. Addressing inefficiencies in the housing modification system could reduce current problems: inaccessibility of homes, increased costs, and health and safety issues for disabled people, whānau and carers. </a:t>
            </a:r>
            <a:endParaRPr kumimoji="0" lang="en-NZ" sz="2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559499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BE176A8-EE68-D116-B0CF-1B1486F8239C}"/>
              </a:ext>
            </a:extLst>
          </p:cNvPr>
          <p:cNvSpPr>
            <a:spLocks noGrp="1"/>
          </p:cNvSpPr>
          <p:nvPr>
            <p:ph type="body" sz="quarter" idx="10"/>
          </p:nvPr>
        </p:nvSpPr>
        <p:spPr>
          <a:xfrm>
            <a:off x="1441225" y="2070227"/>
            <a:ext cx="9309549" cy="3778250"/>
          </a:xfrm>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This principle asserts that disabled people are the experts in their own lives, and should have the same right to self-determination as everyone else. </a:t>
            </a:r>
            <a:endParaRPr kumimoji="0" lang="en-US" sz="1800" b="0" i="0" u="none" strike="noStrike" kern="1200" cap="none" spc="0" normalizeH="0" baseline="0" noProof="0">
              <a:ln>
                <a:noFill/>
              </a:ln>
              <a:solidFill>
                <a:prstClr val="black"/>
              </a:solidFill>
              <a:effectLst/>
              <a:uLnTx/>
              <a:uFillTx/>
              <a:latin typeface="Calibri" panose="020F0502020204030204"/>
              <a:ea typeface="Calibri"/>
              <a:cs typeface="Calibri"/>
            </a:endParaRPr>
          </a:p>
        </p:txBody>
      </p:sp>
      <p:sp>
        <p:nvSpPr>
          <p:cNvPr id="3" name="Title 2">
            <a:extLst>
              <a:ext uri="{FF2B5EF4-FFF2-40B4-BE49-F238E27FC236}">
                <a16:creationId xmlns:a16="http://schemas.microsoft.com/office/drawing/2014/main" id="{0D9D7324-02E3-FBB3-2260-BBDE9BFA9FC8}"/>
              </a:ext>
            </a:extLst>
          </p:cNvPr>
          <p:cNvSpPr>
            <a:spLocks noGrp="1"/>
          </p:cNvSpPr>
          <p:nvPr>
            <p:ph type="title"/>
          </p:nvPr>
        </p:nvSpPr>
        <p:spPr/>
        <p:txBody>
          <a:bodyPr/>
          <a:lstStyle/>
          <a:p>
            <a:r>
              <a:rPr lang="en-US"/>
              <a:t>2. Choice and control</a:t>
            </a:r>
            <a:endParaRPr lang="en-NZ"/>
          </a:p>
        </p:txBody>
      </p:sp>
    </p:spTree>
    <p:extLst>
      <p:ext uri="{BB962C8B-B14F-4D97-AF65-F5344CB8AC3E}">
        <p14:creationId xmlns:p14="http://schemas.microsoft.com/office/powerpoint/2010/main" val="21886113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F490A-0362-0F10-BD98-DEFA062DA8FF}"/>
              </a:ext>
            </a:extLst>
          </p:cNvPr>
          <p:cNvSpPr>
            <a:spLocks noGrp="1"/>
          </p:cNvSpPr>
          <p:nvPr>
            <p:ph type="title"/>
          </p:nvPr>
        </p:nvSpPr>
        <p:spPr>
          <a:xfrm>
            <a:off x="1421565" y="405550"/>
            <a:ext cx="8777139" cy="563231"/>
          </a:xfrm>
        </p:spPr>
        <p:txBody>
          <a:bodyPr/>
          <a:lstStyle/>
          <a:p>
            <a:r>
              <a:rPr lang="en-NZ"/>
              <a:t>Housing | Action 5</a:t>
            </a:r>
          </a:p>
        </p:txBody>
      </p:sp>
      <p:sp>
        <p:nvSpPr>
          <p:cNvPr id="3" name="Text Placeholder 2">
            <a:extLst>
              <a:ext uri="{FF2B5EF4-FFF2-40B4-BE49-F238E27FC236}">
                <a16:creationId xmlns:a16="http://schemas.microsoft.com/office/drawing/2014/main" id="{F8FDECDB-E5B8-BF85-0CC4-87983CB6AC8C}"/>
              </a:ext>
            </a:extLst>
          </p:cNvPr>
          <p:cNvSpPr>
            <a:spLocks noGrp="1"/>
          </p:cNvSpPr>
          <p:nvPr>
            <p:ph type="body" sz="quarter" idx="10"/>
          </p:nvPr>
        </p:nvSpPr>
        <p:spPr>
          <a:xfrm>
            <a:off x="1412875" y="1578072"/>
            <a:ext cx="8777288" cy="4874377"/>
          </a:xfrm>
        </p:spPr>
        <p:txBody>
          <a:bodyPr>
            <a:normAutofit fontScale="92500"/>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Gather annual data on the housing-related needs of disabled people and compare this to what is being built in each region, to influence the housing market to build and make available more accessible housing.</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Data will increase developers’ awareness of the housing-related needs of disabled people and raise the profile of the demand for accessible homes. </a:t>
            </a:r>
            <a:endParaRPr kumimoji="0" lang="en-NZ" sz="2800" b="0" i="0" u="none" strike="noStrike" kern="1200" cap="none" spc="0" normalizeH="0" baseline="0" noProof="0">
              <a:ln>
                <a:noFill/>
              </a:ln>
              <a:solidFill>
                <a:prstClr val="black"/>
              </a:solidFill>
              <a:effectLst/>
              <a:uLnTx/>
              <a:uFillTx/>
              <a:latin typeface="Verdana"/>
              <a:ea typeface="Verdana"/>
              <a:cs typeface="Calibri"/>
            </a:endParaRPr>
          </a:p>
          <a:p>
            <a:endParaRPr lang="en-NZ"/>
          </a:p>
        </p:txBody>
      </p:sp>
    </p:spTree>
    <p:extLst>
      <p:ext uri="{BB962C8B-B14F-4D97-AF65-F5344CB8AC3E}">
        <p14:creationId xmlns:p14="http://schemas.microsoft.com/office/powerpoint/2010/main" val="3352347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94EE6-1DA2-8050-2325-6F6D78790740}"/>
              </a:ext>
            </a:extLst>
          </p:cNvPr>
          <p:cNvSpPr>
            <a:spLocks noGrp="1"/>
          </p:cNvSpPr>
          <p:nvPr>
            <p:ph type="title"/>
          </p:nvPr>
        </p:nvSpPr>
        <p:spPr>
          <a:xfrm>
            <a:off x="1421565" y="405550"/>
            <a:ext cx="8777139" cy="563231"/>
          </a:xfrm>
        </p:spPr>
        <p:txBody>
          <a:bodyPr/>
          <a:lstStyle/>
          <a:p>
            <a:r>
              <a:rPr lang="en-NZ"/>
              <a:t>Housing | Action 6</a:t>
            </a:r>
          </a:p>
        </p:txBody>
      </p:sp>
      <p:sp>
        <p:nvSpPr>
          <p:cNvPr id="3" name="Text Placeholder 2">
            <a:extLst>
              <a:ext uri="{FF2B5EF4-FFF2-40B4-BE49-F238E27FC236}">
                <a16:creationId xmlns:a16="http://schemas.microsoft.com/office/drawing/2014/main" id="{96934212-6C39-D1DB-AAC4-131009E5FCCE}"/>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mn-cs"/>
              </a:rPr>
              <a:t>Develop voluntary national guidelines on accessibility for residential dwellings. Guidelines would be based on the definitions for accessible homes in housing action 1 and would set out best practice guidance for how to build accessible homes.</a:t>
            </a:r>
            <a:endParaRPr kumimoji="0" lang="en-NZ" sz="2800" b="0" i="0" u="none" strike="noStrike" kern="1200" cap="none" spc="0" normalizeH="0" baseline="0" noProof="0">
              <a:ln>
                <a:noFill/>
              </a:ln>
              <a:solidFill>
                <a:prstClr val="black"/>
              </a:solidFill>
              <a:effectLst/>
              <a:uLnTx/>
              <a:uFillTx/>
              <a:latin typeface="Verdana"/>
              <a:ea typeface="Calibri"/>
              <a:cs typeface="Calibri"/>
            </a:endParaRPr>
          </a:p>
        </p:txBody>
      </p:sp>
    </p:spTree>
    <p:extLst>
      <p:ext uri="{BB962C8B-B14F-4D97-AF65-F5344CB8AC3E}">
        <p14:creationId xmlns:p14="http://schemas.microsoft.com/office/powerpoint/2010/main" val="42815915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23107-7515-2C88-9904-C88553B58F3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D800E01-7A6C-DA4F-2600-31E27C0ED244}"/>
              </a:ext>
            </a:extLst>
          </p:cNvPr>
          <p:cNvSpPr>
            <a:spLocks noGrp="1"/>
          </p:cNvSpPr>
          <p:nvPr>
            <p:ph type="title" idx="4294967295"/>
          </p:nvPr>
        </p:nvSpPr>
        <p:spPr>
          <a:xfrm>
            <a:off x="2641600" y="2495550"/>
            <a:ext cx="5664200" cy="17700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95000"/>
              </a:lnSpc>
              <a:spcBef>
                <a:spcPts val="1000"/>
              </a:spcBef>
              <a:spcAft>
                <a:spcPts val="1000"/>
              </a:spcAft>
              <a:buClrTx/>
              <a:buSzTx/>
              <a:buFont typeface="Arial" panose="020B0604020202020204" pitchFamily="34" charset="0"/>
              <a:buNone/>
              <a:tabLst/>
              <a:defRPr/>
            </a:pPr>
            <a:r>
              <a:rPr kumimoji="0" lang="mi-NZ" sz="4550" b="0" i="0" u="none" strike="noStrike" kern="1200" cap="none" spc="0" normalizeH="0" baseline="0" noProof="0" err="1">
                <a:ln>
                  <a:noFill/>
                </a:ln>
                <a:solidFill>
                  <a:schemeClr val="accent1"/>
                </a:solidFill>
                <a:effectLst/>
                <a:uLnTx/>
                <a:uFillTx/>
                <a:latin typeface="+mn-lt"/>
                <a:ea typeface="+mn-ea"/>
                <a:cs typeface="+mn-cs"/>
              </a:rPr>
              <a:t>Let’s</a:t>
            </a:r>
            <a:r>
              <a:rPr kumimoji="0" lang="mi-NZ" sz="4550" b="0" i="0" u="none" strike="noStrike" kern="1200" cap="none" spc="0" normalizeH="0" baseline="0" noProof="0">
                <a:ln>
                  <a:noFill/>
                </a:ln>
                <a:solidFill>
                  <a:schemeClr val="accent1"/>
                </a:solidFill>
                <a:effectLst/>
                <a:uLnTx/>
                <a:uFillTx/>
                <a:latin typeface="+mn-lt"/>
                <a:ea typeface="+mn-ea"/>
                <a:cs typeface="+mn-cs"/>
              </a:rPr>
              <a:t> </a:t>
            </a:r>
            <a:r>
              <a:rPr kumimoji="0" lang="mi-NZ" sz="4550" b="0" i="0" u="none" strike="noStrike" kern="1200" cap="none" spc="0" normalizeH="0" baseline="0" noProof="0" err="1">
                <a:ln>
                  <a:noFill/>
                </a:ln>
                <a:solidFill>
                  <a:schemeClr val="accent1"/>
                </a:solidFill>
                <a:effectLst/>
                <a:uLnTx/>
                <a:uFillTx/>
                <a:latin typeface="+mn-lt"/>
                <a:ea typeface="+mn-ea"/>
                <a:cs typeface="+mn-cs"/>
              </a:rPr>
              <a:t>discuss</a:t>
            </a:r>
            <a:r>
              <a:rPr kumimoji="0" lang="mi-NZ" sz="4550" b="0" i="0" u="none" strike="noStrike" kern="1200" cap="none" spc="0" normalizeH="0" baseline="0" noProof="0">
                <a:ln>
                  <a:noFill/>
                </a:ln>
                <a:solidFill>
                  <a:schemeClr val="accent1"/>
                </a:solidFill>
                <a:effectLst/>
                <a:uLnTx/>
                <a:uFillTx/>
                <a:latin typeface="+mn-lt"/>
                <a:ea typeface="+mn-ea"/>
                <a:cs typeface="+mn-cs"/>
              </a:rPr>
              <a:t>...</a:t>
            </a:r>
          </a:p>
          <a:p>
            <a:pPr marL="0" marR="0" lvl="1" indent="0" algn="l" defTabSz="914400" rtl="0" eaLnBrk="1" fontAlgn="auto" latinLnBrk="0" hangingPunct="1">
              <a:lnSpc>
                <a:spcPct val="95000"/>
              </a:lnSpc>
              <a:spcBef>
                <a:spcPts val="0"/>
              </a:spcBef>
              <a:spcAft>
                <a:spcPts val="0"/>
              </a:spcAft>
              <a:buClrTx/>
              <a:buSzTx/>
              <a:buFont typeface="Arial" panose="020B0604020202020204" pitchFamily="34" charset="0"/>
              <a:buNone/>
              <a:tabLst/>
              <a:defRPr/>
            </a:pPr>
            <a:r>
              <a:rPr kumimoji="0" lang="mi-NZ" sz="5600" b="1" i="0" u="none" strike="noStrike" kern="1200" cap="none" spc="0" normalizeH="0" baseline="0" noProof="0">
                <a:ln>
                  <a:noFill/>
                </a:ln>
                <a:solidFill>
                  <a:schemeClr val="accent1"/>
                </a:solidFill>
                <a:effectLst/>
                <a:uLnTx/>
                <a:uFillTx/>
                <a:latin typeface="+mn-lt"/>
                <a:ea typeface="+mn-ea"/>
                <a:cs typeface="+mn-cs"/>
              </a:rPr>
              <a:t>Justice</a:t>
            </a:r>
            <a:endParaRPr kumimoji="0" lang="en-NZ" sz="5600" b="1" i="0" u="none" strike="noStrike" kern="1200" cap="none" spc="0" normalizeH="0" baseline="0" noProof="0">
              <a:ln>
                <a:noFill/>
              </a:ln>
              <a:solidFill>
                <a:schemeClr val="accent1"/>
              </a:solidFill>
              <a:effectLst/>
              <a:uLnTx/>
              <a:uFillTx/>
              <a:latin typeface="+mn-lt"/>
              <a:ea typeface="+mn-ea"/>
              <a:cs typeface="+mn-cs"/>
            </a:endParaRPr>
          </a:p>
        </p:txBody>
      </p:sp>
    </p:spTree>
    <p:extLst>
      <p:ext uri="{BB962C8B-B14F-4D97-AF65-F5344CB8AC3E}">
        <p14:creationId xmlns:p14="http://schemas.microsoft.com/office/powerpoint/2010/main" val="20647519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4E700-5A07-0137-63F1-0CFD3AC3333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F8197E5-FE8D-F0BC-96FD-A498A8E6E517}"/>
              </a:ext>
            </a:extLst>
          </p:cNvPr>
          <p:cNvSpPr>
            <a:spLocks noGrp="1"/>
          </p:cNvSpPr>
          <p:nvPr>
            <p:ph type="title"/>
          </p:nvPr>
        </p:nvSpPr>
        <p:spPr/>
        <p:txBody>
          <a:bodyPr/>
          <a:lstStyle/>
          <a:p>
            <a:r>
              <a:rPr lang="en-US"/>
              <a:t>The goal for justice is:</a:t>
            </a:r>
          </a:p>
        </p:txBody>
      </p:sp>
      <p:sp>
        <p:nvSpPr>
          <p:cNvPr id="7" name="Text Placeholder 6">
            <a:extLst>
              <a:ext uri="{FF2B5EF4-FFF2-40B4-BE49-F238E27FC236}">
                <a16:creationId xmlns:a16="http://schemas.microsoft.com/office/drawing/2014/main" id="{46A5B58B-0DC9-F6C4-F415-2A50F5CE6762}"/>
              </a:ext>
            </a:extLst>
          </p:cNvPr>
          <p:cNvSpPr>
            <a:spLocks noGrp="1"/>
          </p:cNvSpPr>
          <p:nvPr>
            <p:ph type="body" sz="quarter" idx="10"/>
          </p:nvPr>
        </p:nvSpPr>
        <p:spPr/>
        <p:txBody>
          <a:bodyPr>
            <a:noAutofit/>
          </a:bodyPr>
          <a:lstStyle/>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Disabled people’s human rights and freedoms will be protected, and their disability rights will be </a:t>
            </a:r>
            <a:r>
              <a:rPr kumimoji="0" lang="en-US" sz="2800" b="0" i="0" u="none" strike="noStrike" kern="1200" cap="none" spc="0" normalizeH="0" baseline="0" noProof="0" err="1">
                <a:ln>
                  <a:noFill/>
                </a:ln>
                <a:solidFill>
                  <a:prstClr val="black"/>
                </a:solidFill>
                <a:effectLst/>
                <a:uLnTx/>
                <a:uFillTx/>
                <a:latin typeface="Verdana"/>
                <a:ea typeface="Verdana"/>
                <a:cs typeface="Verdana" panose="020B0604030504040204" pitchFamily="34" charset="0"/>
              </a:rPr>
              <a:t>realised</a:t>
            </a: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 Disabled people will be treated fairly and equitably by the justice system. </a:t>
            </a:r>
            <a:endParaRPr kumimoji="0" lang="en-US" sz="2800" b="0" i="0" u="none" strike="noStrike" kern="1200" cap="none" spc="0" normalizeH="0" baseline="0" noProof="0">
              <a:ln>
                <a:noFill/>
              </a:ln>
              <a:solidFill>
                <a:prstClr val="black"/>
              </a:solidFill>
              <a:effectLst/>
              <a:uLnTx/>
              <a:uFillTx/>
              <a:latin typeface="Verdana"/>
              <a:ea typeface="Verdan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20000"/>
              </a:lnSpc>
              <a:spcBef>
                <a:spcPts val="0"/>
              </a:spcBef>
              <a:spcAft>
                <a:spcPts val="600"/>
              </a:spcAft>
              <a:buClrTx/>
              <a:buSzTx/>
              <a:buFontTx/>
              <a:buNone/>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Justice system policies and practices will embed accessibility, inclusion and lived experience.</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38649473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02E3-7E18-1EED-0937-C6881AD6758C}"/>
              </a:ext>
            </a:extLst>
          </p:cNvPr>
          <p:cNvSpPr>
            <a:spLocks noGrp="1"/>
          </p:cNvSpPr>
          <p:nvPr>
            <p:ph type="title"/>
          </p:nvPr>
        </p:nvSpPr>
        <p:spPr>
          <a:xfrm>
            <a:off x="1421565" y="170101"/>
            <a:ext cx="8777139" cy="1034129"/>
          </a:xfrm>
        </p:spPr>
        <p:txBody>
          <a:bodyPr/>
          <a:lstStyle/>
          <a:p>
            <a:r>
              <a:rPr lang="en-US"/>
              <a:t>The goal for justice – your thoughts</a:t>
            </a:r>
            <a:endParaRPr lang="en-NZ"/>
          </a:p>
        </p:txBody>
      </p:sp>
      <p:sp>
        <p:nvSpPr>
          <p:cNvPr id="3" name="Text Placeholder 2">
            <a:extLst>
              <a:ext uri="{FF2B5EF4-FFF2-40B4-BE49-F238E27FC236}">
                <a16:creationId xmlns:a16="http://schemas.microsoft.com/office/drawing/2014/main" id="{518FBF17-A654-337B-EEE0-BA872CB2553F}"/>
              </a:ext>
            </a:extLst>
          </p:cNvPr>
          <p:cNvSpPr>
            <a:spLocks noGrp="1"/>
          </p:cNvSpPr>
          <p:nvPr>
            <p:ph type="body" sz="quarter" idx="10"/>
          </p:nvPr>
        </p:nvSpPr>
        <p:spPr>
          <a:xfrm>
            <a:off x="1421416" y="2336561"/>
            <a:ext cx="8777288" cy="4351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How much do you agree with the goal for justice?</a:t>
            </a:r>
            <a:endParaRPr kumimoji="0" lang="en-US" sz="2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03372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37698-2BFE-7B87-0E8A-2C726F44228A}"/>
              </a:ext>
            </a:extLst>
          </p:cNvPr>
          <p:cNvSpPr>
            <a:spLocks noGrp="1"/>
          </p:cNvSpPr>
          <p:nvPr>
            <p:ph type="title"/>
          </p:nvPr>
        </p:nvSpPr>
        <p:spPr>
          <a:xfrm>
            <a:off x="1421565" y="405550"/>
            <a:ext cx="8777139" cy="563231"/>
          </a:xfrm>
        </p:spPr>
        <p:txBody>
          <a:bodyPr/>
          <a:lstStyle/>
          <a:p>
            <a:r>
              <a:rPr lang="en-NZ"/>
              <a:t>Success in justice means:</a:t>
            </a:r>
          </a:p>
        </p:txBody>
      </p:sp>
      <p:sp>
        <p:nvSpPr>
          <p:cNvPr id="3" name="Text Placeholder 2">
            <a:extLst>
              <a:ext uri="{FF2B5EF4-FFF2-40B4-BE49-F238E27FC236}">
                <a16:creationId xmlns:a16="http://schemas.microsoft.com/office/drawing/2014/main" id="{B058F024-B339-0F7E-BE01-00E5C688AC64}"/>
              </a:ext>
            </a:extLst>
          </p:cNvPr>
          <p:cNvSpPr>
            <a:spLocks noGrp="1"/>
          </p:cNvSpPr>
          <p:nvPr>
            <p:ph type="body" sz="quarter" idx="10"/>
          </p:nvPr>
        </p:nvSpPr>
        <p:spPr>
          <a:xfrm>
            <a:off x="1421416" y="2101112"/>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a)	Disabled people, including disabled children, young people and adults in care, are safeguarded from abuse, neglect and violence.</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25677872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CA5B-3813-78A6-8056-7BC922F97F30}"/>
              </a:ext>
            </a:extLst>
          </p:cNvPr>
          <p:cNvSpPr>
            <a:spLocks noGrp="1"/>
          </p:cNvSpPr>
          <p:nvPr>
            <p:ph type="title"/>
          </p:nvPr>
        </p:nvSpPr>
        <p:spPr>
          <a:xfrm>
            <a:off x="1421565" y="405550"/>
            <a:ext cx="8777139" cy="563231"/>
          </a:xfrm>
        </p:spPr>
        <p:txBody>
          <a:bodyPr/>
          <a:lstStyle/>
          <a:p>
            <a:r>
              <a:rPr lang="en-NZ"/>
              <a:t>Success in justice means:</a:t>
            </a:r>
          </a:p>
        </p:txBody>
      </p:sp>
      <p:sp>
        <p:nvSpPr>
          <p:cNvPr id="3" name="Text Placeholder 2">
            <a:extLst>
              <a:ext uri="{FF2B5EF4-FFF2-40B4-BE49-F238E27FC236}">
                <a16:creationId xmlns:a16="http://schemas.microsoft.com/office/drawing/2014/main" id="{38534817-C72A-2F3F-3419-58E2DC61F68C}"/>
              </a:ext>
            </a:extLst>
          </p:cNvPr>
          <p:cNvSpPr>
            <a:spLocks noGrp="1"/>
          </p:cNvSpPr>
          <p:nvPr>
            <p:ph type="body" sz="quarter" idx="10"/>
          </p:nvPr>
        </p:nvSpPr>
        <p:spPr>
          <a:xfrm>
            <a:off x="1421416" y="1943833"/>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b)	The needs of disabled children and young people are understood and supported early to avoid them becoming involved in the care and protection or criminal justice systems. </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32539553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DA0A4-E6C7-59CD-C6C8-84F9AC0FC2CE}"/>
              </a:ext>
            </a:extLst>
          </p:cNvPr>
          <p:cNvSpPr>
            <a:spLocks noGrp="1"/>
          </p:cNvSpPr>
          <p:nvPr>
            <p:ph type="title"/>
          </p:nvPr>
        </p:nvSpPr>
        <p:spPr>
          <a:xfrm>
            <a:off x="1421565" y="405550"/>
            <a:ext cx="8777139" cy="563231"/>
          </a:xfrm>
        </p:spPr>
        <p:txBody>
          <a:bodyPr/>
          <a:lstStyle/>
          <a:p>
            <a:r>
              <a:rPr lang="en-NZ"/>
              <a:t>Success in justice means:</a:t>
            </a:r>
          </a:p>
        </p:txBody>
      </p:sp>
      <p:sp>
        <p:nvSpPr>
          <p:cNvPr id="3" name="Text Placeholder 2">
            <a:extLst>
              <a:ext uri="{FF2B5EF4-FFF2-40B4-BE49-F238E27FC236}">
                <a16:creationId xmlns:a16="http://schemas.microsoft.com/office/drawing/2014/main" id="{5A0D607F-EC3C-B6C7-5120-C1DDB5C9CB7B}"/>
              </a:ext>
            </a:extLst>
          </p:cNvPr>
          <p:cNvSpPr>
            <a:spLocks noGrp="1"/>
          </p:cNvSpPr>
          <p:nvPr>
            <p:ph type="body" sz="quarter" idx="10"/>
          </p:nvPr>
        </p:nvSpPr>
        <p:spPr/>
        <p:txBody>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c)	For disabled children and young people who interact with the youth justice system, and for adult disabled people who interact with the criminal justice system, their rights and accessibility needs are consistently considered, and they have the right supports to transition out of those settings. </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4450741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7D81B-554D-72C1-1F68-0639E5AF66F0}"/>
              </a:ext>
            </a:extLst>
          </p:cNvPr>
          <p:cNvSpPr>
            <a:spLocks noGrp="1"/>
          </p:cNvSpPr>
          <p:nvPr>
            <p:ph type="title"/>
          </p:nvPr>
        </p:nvSpPr>
        <p:spPr>
          <a:xfrm>
            <a:off x="1421565" y="405550"/>
            <a:ext cx="8777139" cy="563231"/>
          </a:xfrm>
        </p:spPr>
        <p:txBody>
          <a:bodyPr/>
          <a:lstStyle/>
          <a:p>
            <a:r>
              <a:rPr lang="en-NZ"/>
              <a:t>Success in justice means:</a:t>
            </a:r>
          </a:p>
        </p:txBody>
      </p:sp>
      <p:sp>
        <p:nvSpPr>
          <p:cNvPr id="3" name="Text Placeholder 2">
            <a:extLst>
              <a:ext uri="{FF2B5EF4-FFF2-40B4-BE49-F238E27FC236}">
                <a16:creationId xmlns:a16="http://schemas.microsoft.com/office/drawing/2014/main" id="{23E57400-8D61-2C6B-ADBF-006CCCFD0654}"/>
              </a:ext>
            </a:extLst>
          </p:cNvPr>
          <p:cNvSpPr>
            <a:spLocks noGrp="1"/>
          </p:cNvSpPr>
          <p:nvPr>
            <p:ph type="body" sz="quarter" idx="10"/>
          </p:nvPr>
        </p:nvSpPr>
        <p:spPr>
          <a:xfrm>
            <a:off x="1421565" y="2101112"/>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d)	Disabled people who are charged with an offence but are unable to stand trial are treated consistently with the New Zealand Bill of Rights Act.</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353655002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DFA28-8769-A8B8-C430-05DACC3C101B}"/>
              </a:ext>
            </a:extLst>
          </p:cNvPr>
          <p:cNvSpPr>
            <a:spLocks noGrp="1"/>
          </p:cNvSpPr>
          <p:nvPr>
            <p:ph type="title"/>
          </p:nvPr>
        </p:nvSpPr>
        <p:spPr>
          <a:xfrm>
            <a:off x="1421565" y="405550"/>
            <a:ext cx="8777139" cy="563231"/>
          </a:xfrm>
        </p:spPr>
        <p:txBody>
          <a:bodyPr/>
          <a:lstStyle/>
          <a:p>
            <a:r>
              <a:rPr lang="en-NZ"/>
              <a:t>Success in justice means:</a:t>
            </a:r>
          </a:p>
        </p:txBody>
      </p:sp>
      <p:sp>
        <p:nvSpPr>
          <p:cNvPr id="3" name="Text Placeholder 2">
            <a:extLst>
              <a:ext uri="{FF2B5EF4-FFF2-40B4-BE49-F238E27FC236}">
                <a16:creationId xmlns:a16="http://schemas.microsoft.com/office/drawing/2014/main" id="{C870BC14-17F0-32A3-7BC7-29D0E381CF73}"/>
              </a:ext>
            </a:extLst>
          </p:cNvPr>
          <p:cNvSpPr>
            <a:spLocks noGrp="1"/>
          </p:cNvSpPr>
          <p:nvPr>
            <p:ph type="body" sz="quarter" idx="10"/>
          </p:nvPr>
        </p:nvSpPr>
        <p:spPr>
          <a:xfrm>
            <a:off x="1421416" y="1724377"/>
            <a:ext cx="8777288" cy="4351338"/>
          </a:xfrm>
        </p:spPr>
        <p:txBody>
          <a:bodyPr/>
          <a:lstStyle/>
          <a:p>
            <a:pPr marL="0" marR="0" lvl="0" indent="0" algn="l" defTabSz="914400" rtl="0" eaLnBrk="1" fontAlgn="auto" latinLnBrk="0" hangingPunct="1">
              <a:lnSpc>
                <a:spcPct val="120000"/>
              </a:lnSpc>
              <a:spcBef>
                <a:spcPts val="0"/>
              </a:spcBef>
              <a:spcAft>
                <a:spcPts val="600"/>
              </a:spcAft>
              <a:buClrTx/>
              <a:buSzTx/>
              <a:buFontTx/>
              <a:buNone/>
              <a:tabLst>
                <a:tab pos="228600" algn="l"/>
                <a:tab pos="457200" algn="l"/>
              </a:tabLst>
              <a:defRPr/>
            </a:pPr>
            <a:r>
              <a:rPr kumimoji="0" lang="en-US"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rPr>
              <a:t>e)	The justice sector workforce will have the right skills and capabilities to uphold the rights of disabled people. This includes disability competence, Deaf competence, and an understanding of supported decision-making. </a:t>
            </a:r>
            <a:endParaRPr kumimoji="0" lang="en-NZ" sz="2800" b="0" i="0" u="none" strike="noStrike" kern="1200" cap="none" spc="0" normalizeH="0" baseline="0" noProof="0">
              <a:ln>
                <a:noFill/>
              </a:ln>
              <a:solidFill>
                <a:prstClr val="black"/>
              </a:solidFill>
              <a:effectLst/>
              <a:uLnTx/>
              <a:uFillTx/>
              <a:latin typeface="Verdana"/>
              <a:ea typeface="Verdana"/>
              <a:cs typeface="Verdana" panose="020B0604030504040204" pitchFamily="34" charset="0"/>
            </a:endParaRPr>
          </a:p>
        </p:txBody>
      </p:sp>
    </p:spTree>
    <p:extLst>
      <p:ext uri="{BB962C8B-B14F-4D97-AF65-F5344CB8AC3E}">
        <p14:creationId xmlns:p14="http://schemas.microsoft.com/office/powerpoint/2010/main" val="2591010970"/>
      </p:ext>
    </p:extLst>
  </p:cSld>
  <p:clrMapOvr>
    <a:masterClrMapping/>
  </p:clrMapOvr>
</p:sld>
</file>

<file path=ppt/theme/theme1.xml><?xml version="1.0" encoding="utf-8"?>
<a:theme xmlns:a="http://schemas.openxmlformats.org/drawingml/2006/main" name="Office Theme">
  <a:themeElements>
    <a:clrScheme name="Whaikaha">
      <a:dk1>
        <a:sysClr val="windowText" lastClr="000000"/>
      </a:dk1>
      <a:lt1>
        <a:sysClr val="window" lastClr="FFFFFF"/>
      </a:lt1>
      <a:dk2>
        <a:srgbClr val="0E2841"/>
      </a:dk2>
      <a:lt2>
        <a:srgbClr val="F7F3A7"/>
      </a:lt2>
      <a:accent1>
        <a:srgbClr val="4D2D79"/>
      </a:accent1>
      <a:accent2>
        <a:srgbClr val="D3D17B"/>
      </a:accent2>
      <a:accent3>
        <a:srgbClr val="CADBF0"/>
      </a:accent3>
      <a:accent4>
        <a:srgbClr val="C0DEA6"/>
      </a:accent4>
      <a:accent5>
        <a:srgbClr val="FCD6C4"/>
      </a:accent5>
      <a:accent6>
        <a:srgbClr val="A6DCE0"/>
      </a:accent6>
      <a:hlink>
        <a:srgbClr val="467886"/>
      </a:hlink>
      <a:folHlink>
        <a:srgbClr val="96607D"/>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DP Document" ma:contentTypeID="0x010100A4C634B9829F5B4CA6729CA17A9903AF00EA4A5CE51E2E484B8094BDA55C1C60E0" ma:contentTypeVersion="24" ma:contentTypeDescription="Accommodates MDP specific document metadata" ma:contentTypeScope="" ma:versionID="2a31665455b21c7cc4bf4e6751e4ba99">
  <xsd:schema xmlns:xsd="http://www.w3.org/2001/XMLSchema" xmlns:xs="http://www.w3.org/2001/XMLSchema" xmlns:p="http://schemas.microsoft.com/office/2006/metadata/properties" xmlns:ns1="http://schemas.microsoft.com/sharepoint/v3" xmlns:ns2="cf3d60de-ad45-4276-8b4c-0bd67e763f11" xmlns:ns3="6bf56950-f9e0-48ec-868e-26a1022d1140" targetNamespace="http://schemas.microsoft.com/office/2006/metadata/properties" ma:root="true" ma:fieldsID="21a920c6b890e2743dd5c45dda579594" ns1:_="" ns2:_="" ns3:_="">
    <xsd:import namespace="http://schemas.microsoft.com/sharepoint/v3"/>
    <xsd:import namespace="cf3d60de-ad45-4276-8b4c-0bd67e763f11"/>
    <xsd:import namespace="6bf56950-f9e0-48ec-868e-26a1022d114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TaxCatchAll" minOccurs="0"/>
                <xsd:element ref="ns3:MediaServiceOCR" minOccurs="0"/>
                <xsd:element ref="ns3:MediaServiceGenerationTime" minOccurs="0"/>
                <xsd:element ref="ns3:MediaServiceEventHashCode" minOccurs="0"/>
                <xsd:element ref="ns3:lcf76f155ced4ddcb4097134ff3c332f" minOccurs="0"/>
                <xsd:element ref="ns2:SharedWithUsers" minOccurs="0"/>
                <xsd:element ref="ns2:SharedWithDetails"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DateTaken" minOccurs="0"/>
                <xsd:element ref="ns3:MediaLengthInSeconds" minOccurs="0"/>
                <xsd:element ref="ns3:MediaServiceLocation" minOccurs="0"/>
                <xsd:element ref="ns3:Relationto4Rs" minOccurs="0"/>
                <xsd:element ref="ns3:Youtubecode" minOccurs="0"/>
                <xsd:element ref="ns3:Review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3d60de-ad45-4276-8b4c-0bd67e763f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a81c9f13-c285-45ba-9d86-0746677c7d5d}" ma:internalName="TaxCatchAll" ma:showField="CatchAllData" ma:web="cf3d60de-ad45-4276-8b4c-0bd67e763f11">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bf56950-f9e0-48ec-868e-26a1022d114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5349594-bd3e-4347-a84f-2427756b12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Location" ma:index="27" nillable="true" ma:displayName="Location" ma:indexed="true" ma:internalName="MediaServiceLocation" ma:readOnly="true">
      <xsd:simpleType>
        <xsd:restriction base="dms:Text"/>
      </xsd:simpleType>
    </xsd:element>
    <xsd:element name="Relationto4Rs" ma:index="28" nillable="true" ma:displayName="Relation to 4 Rs" ma:format="Dropdown" ma:internalName="Relationto4Rs">
      <xsd:simpleType>
        <xsd:restriction base="dms:Note">
          <xsd:maxLength value="255"/>
        </xsd:restriction>
      </xsd:simpleType>
    </xsd:element>
    <xsd:element name="Youtubecode" ma:index="29" nillable="true" ma:displayName="Youtube code" ma:format="Dropdown" ma:internalName="Youtubecode">
      <xsd:simpleType>
        <xsd:restriction base="dms:Text">
          <xsd:maxLength value="255"/>
        </xsd:restriction>
      </xsd:simpleType>
    </xsd:element>
    <xsd:element name="Reviewed" ma:index="30" nillable="true" ma:displayName="Reviewed" ma:default="1" ma:format="Dropdown" ma:internalName="Review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cf3d60de-ad45-4276-8b4c-0bd67e763f11" xsi:nil="true"/>
    <lcf76f155ced4ddcb4097134ff3c332f xmlns="6bf56950-f9e0-48ec-868e-26a1022d1140">
      <Terms xmlns="http://schemas.microsoft.com/office/infopath/2007/PartnerControls"/>
    </lcf76f155ced4ddcb4097134ff3c332f>
    <_ip_UnifiedCompliancePolicyUIAction xmlns="http://schemas.microsoft.com/sharepoint/v3" xsi:nil="true"/>
    <Youtubecode xmlns="6bf56950-f9e0-48ec-868e-26a1022d1140" xsi:nil="true"/>
    <_ip_UnifiedCompliancePolicyProperties xmlns="http://schemas.microsoft.com/sharepoint/v3" xsi:nil="true"/>
    <Relationto4Rs xmlns="6bf56950-f9e0-48ec-868e-26a1022d1140" xsi:nil="true"/>
    <_dlc_DocId xmlns="cf3d60de-ad45-4276-8b4c-0bd67e763f11">PSGID-1792574269-11506</_dlc_DocId>
    <_dlc_DocIdUrl xmlns="cf3d60de-ad45-4276-8b4c-0bd67e763f11">
      <Url>https://msdgovtnz.sharepoint.com/sites/whaikaha-ORG-Whaikaha---ODI/_layouts/15/DocIdRedir.aspx?ID=PSGID-1792574269-11506</Url>
      <Description>PSGID-1792574269-11506</Description>
    </_dlc_DocIdUrl>
    <Reviewed xmlns="6bf56950-f9e0-48ec-868e-26a1022d1140">true</Reviewe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34A505-6D8A-40D1-A951-B2A999CE8C84}">
  <ds:schemaRefs>
    <ds:schemaRef ds:uri="6bf56950-f9e0-48ec-868e-26a1022d1140"/>
    <ds:schemaRef ds:uri="cf3d60de-ad45-4276-8b4c-0bd67e763f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8B2EC28-9229-4F9A-A7AE-1CE22C6249CA}">
  <ds:schemaRefs>
    <ds:schemaRef ds:uri="http://schemas.microsoft.com/sharepoint/events"/>
  </ds:schemaRefs>
</ds:datastoreItem>
</file>

<file path=customXml/itemProps3.xml><?xml version="1.0" encoding="utf-8"?>
<ds:datastoreItem xmlns:ds="http://schemas.openxmlformats.org/officeDocument/2006/customXml" ds:itemID="{5C5B4008-4F6D-4A5F-AB42-638521EB66AE}">
  <ds:schemaRefs>
    <ds:schemaRef ds:uri="6bf56950-f9e0-48ec-868e-26a1022d1140"/>
    <ds:schemaRef ds:uri="cf3d60de-ad45-4276-8b4c-0bd67e763f1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4AFC5186-3A8F-4AE6-AC7C-81F77C88A6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4096</Words>
  <Application>Microsoft Office PowerPoint</Application>
  <PresentationFormat>Widescreen</PresentationFormat>
  <Paragraphs>297</Paragraphs>
  <Slides>112</Slides>
  <Notes>0</Notes>
  <HiddenSlides>0</HiddenSlides>
  <MMClips>0</MMClips>
  <ScaleCrop>false</ScaleCrop>
  <HeadingPairs>
    <vt:vector size="4" baseType="variant">
      <vt:variant>
        <vt:lpstr>Theme</vt:lpstr>
      </vt:variant>
      <vt:variant>
        <vt:i4>2</vt:i4>
      </vt:variant>
      <vt:variant>
        <vt:lpstr>Slide Titles</vt:lpstr>
      </vt:variant>
      <vt:variant>
        <vt:i4>112</vt:i4>
      </vt:variant>
    </vt:vector>
  </HeadingPairs>
  <TitlesOfParts>
    <vt:vector size="114" baseType="lpstr">
      <vt:lpstr>Office Theme</vt:lpstr>
      <vt:lpstr>Custom Design</vt:lpstr>
      <vt:lpstr>Let’s make  New Zealand a  place where disabled people thrive</vt:lpstr>
      <vt:lpstr>Welcome</vt:lpstr>
      <vt:lpstr>Plan for today</vt:lpstr>
      <vt:lpstr>Let’s explore the draft New Zealand Disability Strategy (NZDS)  2026-2030</vt:lpstr>
      <vt:lpstr>Our proposed vision</vt:lpstr>
      <vt:lpstr>Our proposed vision – your thoughts</vt:lpstr>
      <vt:lpstr>Our 7 proposed principles</vt:lpstr>
      <vt:lpstr>1. Accessibility</vt:lpstr>
      <vt:lpstr>2. Choice and control</vt:lpstr>
      <vt:lpstr>3: Equity, cultural inclusion and  intersectionality  </vt:lpstr>
      <vt:lpstr>4: Human rights</vt:lpstr>
      <vt:lpstr>5. Participation and inclusion</vt:lpstr>
      <vt:lpstr>6. Respect and dignity </vt:lpstr>
      <vt:lpstr>7. The Treaty of Waitangi | Te Tiriti o Waitangi  </vt:lpstr>
      <vt:lpstr>Our 7 proposed principles - your thoughts </vt:lpstr>
      <vt:lpstr>Cross-cutting themes</vt:lpstr>
      <vt:lpstr>Cross-cutting theme 1: Accessibility</vt:lpstr>
      <vt:lpstr>Cross-cutting theme 2: Data</vt:lpstr>
      <vt:lpstr>Cross-cutting theme 3: Workforce</vt:lpstr>
      <vt:lpstr>BREAK / WHAKATĀ 11.00-11.20</vt:lpstr>
      <vt:lpstr>Our 5 priority outcome areas:</vt:lpstr>
      <vt:lpstr>Let’s discuss... Education</vt:lpstr>
      <vt:lpstr>The goal for education is:</vt:lpstr>
      <vt:lpstr>The goal for education – your thoughts</vt:lpstr>
      <vt:lpstr>Success in education means:</vt:lpstr>
      <vt:lpstr>Success in education means:</vt:lpstr>
      <vt:lpstr>Success in education means:</vt:lpstr>
      <vt:lpstr>Success in education means:</vt:lpstr>
      <vt:lpstr>Success in education means:</vt:lpstr>
      <vt:lpstr>Success in education means:</vt:lpstr>
      <vt:lpstr>Success in education means:</vt:lpstr>
      <vt:lpstr>Success in education means:</vt:lpstr>
      <vt:lpstr>Success in education means:</vt:lpstr>
      <vt:lpstr>Success in education – your thoughts</vt:lpstr>
      <vt:lpstr>Education actions</vt:lpstr>
      <vt:lpstr>Education | Action 1</vt:lpstr>
      <vt:lpstr>Education | Action 2</vt:lpstr>
      <vt:lpstr>Education | Action 3</vt:lpstr>
      <vt:lpstr>Education | Action 4</vt:lpstr>
      <vt:lpstr>Education | Action 5</vt:lpstr>
      <vt:lpstr>Education | Action 6</vt:lpstr>
      <vt:lpstr>Education | Action 7</vt:lpstr>
      <vt:lpstr>Education | Action 8</vt:lpstr>
      <vt:lpstr>Education | Action 9</vt:lpstr>
      <vt:lpstr>Let’s discuss... Employment</vt:lpstr>
      <vt:lpstr>The goal for employment is:</vt:lpstr>
      <vt:lpstr>The goal for employment – your thoughts</vt:lpstr>
      <vt:lpstr>Success in employment means:</vt:lpstr>
      <vt:lpstr>Success in employment means:</vt:lpstr>
      <vt:lpstr>Success in employment means:</vt:lpstr>
      <vt:lpstr>Success in employment means:</vt:lpstr>
      <vt:lpstr>Success in employment - your thoughts</vt:lpstr>
      <vt:lpstr>Employment actions</vt:lpstr>
      <vt:lpstr>Employment | Action 1</vt:lpstr>
      <vt:lpstr>Employment | Action 2</vt:lpstr>
      <vt:lpstr>Employment | Action 3</vt:lpstr>
      <vt:lpstr>Employment | Action 4</vt:lpstr>
      <vt:lpstr>Employment | Action 5</vt:lpstr>
      <vt:lpstr>Employment | Action 6</vt:lpstr>
      <vt:lpstr>Let’s discuss... Health</vt:lpstr>
      <vt:lpstr>The goal for health is:</vt:lpstr>
      <vt:lpstr>The goal for health – your thoughts</vt:lpstr>
      <vt:lpstr>Success in health means:</vt:lpstr>
      <vt:lpstr>Success in health means:</vt:lpstr>
      <vt:lpstr>Success in health means:</vt:lpstr>
      <vt:lpstr>Success in health means:</vt:lpstr>
      <vt:lpstr>Success in health means:</vt:lpstr>
      <vt:lpstr>Success in health means:</vt:lpstr>
      <vt:lpstr>Success in health - your thoughts</vt:lpstr>
      <vt:lpstr>Health actions</vt:lpstr>
      <vt:lpstr>Health | Action 1</vt:lpstr>
      <vt:lpstr>Health | Action 2</vt:lpstr>
      <vt:lpstr>Health | Action 3</vt:lpstr>
      <vt:lpstr>Health | Action 4</vt:lpstr>
      <vt:lpstr>Health | Action 5</vt:lpstr>
      <vt:lpstr>Let’s discuss... Housing</vt:lpstr>
      <vt:lpstr>The goal for housing is:</vt:lpstr>
      <vt:lpstr>The goal for housing – your thoughts</vt:lpstr>
      <vt:lpstr>Success in housing means:</vt:lpstr>
      <vt:lpstr>Success in housing means:</vt:lpstr>
      <vt:lpstr>Success in housing means:</vt:lpstr>
      <vt:lpstr>Success in housing means:</vt:lpstr>
      <vt:lpstr>Success in housing means:</vt:lpstr>
      <vt:lpstr>Success in housing - your thoughts</vt:lpstr>
      <vt:lpstr>Housing actions</vt:lpstr>
      <vt:lpstr>Housing | Action 1</vt:lpstr>
      <vt:lpstr>Housing | Action 2</vt:lpstr>
      <vt:lpstr>Housing | Action 3</vt:lpstr>
      <vt:lpstr>Housing | Action 4</vt:lpstr>
      <vt:lpstr>Housing | Action 5</vt:lpstr>
      <vt:lpstr>Housing | Action 6</vt:lpstr>
      <vt:lpstr>Let’s discuss... Justice</vt:lpstr>
      <vt:lpstr>The goal for justice is:</vt:lpstr>
      <vt:lpstr>The goal for justice – your thoughts</vt:lpstr>
      <vt:lpstr>Success in justice means:</vt:lpstr>
      <vt:lpstr>Success in justice means:</vt:lpstr>
      <vt:lpstr>Success in justice means:</vt:lpstr>
      <vt:lpstr>Success in justice means:</vt:lpstr>
      <vt:lpstr>Success in justice means:</vt:lpstr>
      <vt:lpstr>Success in justice means:</vt:lpstr>
      <vt:lpstr>Success in justice - your thoughts</vt:lpstr>
      <vt:lpstr>Justice actions</vt:lpstr>
      <vt:lpstr>Justice | Action 1</vt:lpstr>
      <vt:lpstr>Justice | Action 2</vt:lpstr>
      <vt:lpstr>Justice | Action 3</vt:lpstr>
      <vt:lpstr>Justice | Action 4</vt:lpstr>
      <vt:lpstr>Justice | Action 5</vt:lpstr>
      <vt:lpstr>Justice | Action 6</vt:lpstr>
      <vt:lpstr>Justice | Action 7</vt:lpstr>
      <vt:lpstr>Overall thoughts and comments</vt:lpstr>
      <vt:lpstr>Final questions</vt:lpstr>
      <vt:lpstr>Tēnā rawa atu koe – thank you so much for your time. Your feedback will be a vital part of the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make  New Zealand a  place where disabled people thrive</dc:title>
  <dc:creator>Jemma Sergent</dc:creator>
  <cp:lastModifiedBy>Rachel Benton</cp:lastModifiedBy>
  <cp:revision>2</cp:revision>
  <dcterms:created xsi:type="dcterms:W3CDTF">2025-08-15T00:37:05Z</dcterms:created>
  <dcterms:modified xsi:type="dcterms:W3CDTF">2025-08-24T20:59:29Z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_dlc_DocIdItemGuid">
    <vt:lpwstr>ba0d0024-2c3e-4568-a831-59ef50a7f691</vt:lpwstr>
  </property>
  <property fmtid="{D5CDD505-2E9C-101B-9397-08002B2CF9AE}" pid="4" name="ContentTypeId">
    <vt:lpwstr>0x010100A4C634B9829F5B4CA6729CA17A9903AF00EA4A5CE51E2E484B8094BDA55C1C60E0</vt:lpwstr>
  </property>
  <property fmtid="{D5CDD505-2E9C-101B-9397-08002B2CF9AE}" pid="5" name="MSIP_Label_f43e46a9-9901-46e9-bfae-bb6189d4cb66_Enabled">
    <vt:lpwstr>true</vt:lpwstr>
  </property>
  <property fmtid="{D5CDD505-2E9C-101B-9397-08002B2CF9AE}" pid="6" name="MSIP_Label_f43e46a9-9901-46e9-bfae-bb6189d4cb66_SetDate">
    <vt:lpwstr>2025-08-18T00:26:13Z</vt:lpwstr>
  </property>
  <property fmtid="{D5CDD505-2E9C-101B-9397-08002B2CF9AE}" pid="7" name="MSIP_Label_f43e46a9-9901-46e9-bfae-bb6189d4cb66_Method">
    <vt:lpwstr>Standard</vt:lpwstr>
  </property>
  <property fmtid="{D5CDD505-2E9C-101B-9397-08002B2CF9AE}" pid="8" name="MSIP_Label_f43e46a9-9901-46e9-bfae-bb6189d4cb66_Name">
    <vt:lpwstr>In-confidence</vt:lpwstr>
  </property>
  <property fmtid="{D5CDD505-2E9C-101B-9397-08002B2CF9AE}" pid="9" name="MSIP_Label_f43e46a9-9901-46e9-bfae-bb6189d4cb66_SiteId">
    <vt:lpwstr>e40c4f52-99bd-4d4f-bf7e-d001a2ca6556</vt:lpwstr>
  </property>
  <property fmtid="{D5CDD505-2E9C-101B-9397-08002B2CF9AE}" pid="10" name="MSIP_Label_f43e46a9-9901-46e9-bfae-bb6189d4cb66_ActionId">
    <vt:lpwstr>3e1da668-969a-4dbc-9a93-5a3e77899b16</vt:lpwstr>
  </property>
  <property fmtid="{D5CDD505-2E9C-101B-9397-08002B2CF9AE}" pid="11" name="MSIP_Label_f43e46a9-9901-46e9-bfae-bb6189d4cb66_ContentBits">
    <vt:lpwstr>1</vt:lpwstr>
  </property>
  <property fmtid="{D5CDD505-2E9C-101B-9397-08002B2CF9AE}" pid="12" name="ClassificationContentMarkingHeaderLocations">
    <vt:lpwstr>Office Theme:5</vt:lpwstr>
  </property>
  <property fmtid="{D5CDD505-2E9C-101B-9397-08002B2CF9AE}" pid="13" name="ClassificationContentMarkingHeaderText">
    <vt:lpwstr>IN-CONFIDENCE</vt:lpwstr>
  </property>
</Properties>
</file>